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2"/>
  </p:notesMasterIdLst>
  <p:sldIdLst>
    <p:sldId id="278" r:id="rId2"/>
    <p:sldId id="262" r:id="rId3"/>
    <p:sldId id="257" r:id="rId4"/>
    <p:sldId id="260" r:id="rId5"/>
    <p:sldId id="264" r:id="rId6"/>
    <p:sldId id="269" r:id="rId7"/>
    <p:sldId id="279" r:id="rId8"/>
    <p:sldId id="281" r:id="rId9"/>
    <p:sldId id="273" r:id="rId10"/>
    <p:sldId id="280" r:id="rId11"/>
    <p:sldId id="282" r:id="rId12"/>
    <p:sldId id="283" r:id="rId13"/>
    <p:sldId id="274" r:id="rId14"/>
    <p:sldId id="276" r:id="rId15"/>
    <p:sldId id="284" r:id="rId16"/>
    <p:sldId id="285" r:id="rId17"/>
    <p:sldId id="286" r:id="rId18"/>
    <p:sldId id="287" r:id="rId19"/>
    <p:sldId id="288" r:id="rId20"/>
    <p:sldId id="290"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10" r:id="rId38"/>
    <p:sldId id="311" r:id="rId39"/>
    <p:sldId id="313" r:id="rId40"/>
    <p:sldId id="314" r:id="rId41"/>
    <p:sldId id="315" r:id="rId42"/>
    <p:sldId id="317" r:id="rId43"/>
    <p:sldId id="319" r:id="rId44"/>
    <p:sldId id="318" r:id="rId45"/>
    <p:sldId id="320" r:id="rId46"/>
    <p:sldId id="323" r:id="rId47"/>
    <p:sldId id="328" r:id="rId48"/>
    <p:sldId id="324" r:id="rId49"/>
    <p:sldId id="326" r:id="rId50"/>
    <p:sldId id="329" r:id="rId51"/>
    <p:sldId id="332" r:id="rId52"/>
    <p:sldId id="333" r:id="rId53"/>
    <p:sldId id="338" r:id="rId54"/>
    <p:sldId id="337" r:id="rId55"/>
    <p:sldId id="340" r:id="rId56"/>
    <p:sldId id="341" r:id="rId57"/>
    <p:sldId id="342" r:id="rId58"/>
    <p:sldId id="346" r:id="rId59"/>
    <p:sldId id="343" r:id="rId60"/>
    <p:sldId id="345" r:id="rId61"/>
  </p:sldIdLst>
  <p:sldSz cx="9144000" cy="5715000" type="screen16x10"/>
  <p:notesSz cx="6858000" cy="9144000"/>
  <p:custShowLst>
    <p:custShow name="自定义放映 1" id="0">
      <p:sldLst>
        <p:sld r:id="rId6"/>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308" y="-834"/>
      </p:cViewPr>
      <p:guideLst>
        <p:guide orient="horz" pos="1800"/>
        <p:guide pos="2880"/>
      </p:guideLst>
    </p:cSldViewPr>
  </p:slideViewPr>
  <p:notesTextViewPr>
    <p:cViewPr>
      <p:scale>
        <a:sx n="100" d="100"/>
        <a:sy n="100" d="100"/>
      </p:scale>
      <p:origin x="0" y="0"/>
    </p:cViewPr>
  </p:notesTextViewPr>
  <p:sorterViewPr>
    <p:cViewPr>
      <p:scale>
        <a:sx n="130" d="100"/>
        <a:sy n="130" d="100"/>
      </p:scale>
      <p:origin x="0" y="164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34BA5-8D4B-4396-98C3-31D8DDAAC053}" type="datetimeFigureOut">
              <a:rPr lang="zh-CN" altLang="en-US" smtClean="0"/>
              <a:pPr/>
              <a:t>2019/4/6</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C67A6-2242-4B26-8BC6-0A25B4C1291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7"/>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BE015DD-066F-4C5D-8DFB-BAC43063C158}" type="datetime1">
              <a:rPr lang="zh-CN" altLang="en-US" smtClean="0"/>
              <a:t>2019/4/6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49AEB2-9801-47EB-A0B8-4466AF8FEFF1}" type="datetime1">
              <a:rPr lang="zh-CN" altLang="en-US" smtClean="0"/>
              <a:t>2019/4/6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D572AD7-000A-46A8-9AAE-6CCD61F0E987}" type="datetime1">
              <a:rPr lang="zh-CN" altLang="en-US" smtClean="0"/>
              <a:t>2019/4/6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FEDDB97-3115-429F-A066-C6398C056408}" type="datetime1">
              <a:rPr lang="zh-CN" altLang="en-US" smtClean="0"/>
              <a:t>2019/4/6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9"/>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4061CEA-6EB2-4307-956D-01C4FAFD47BA}" type="datetime1">
              <a:rPr lang="zh-CN" altLang="en-US" smtClean="0"/>
              <a:t>2019/4/6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60A18FF-33FE-48B9-80C3-EC8E8ACBEA8C}" type="datetime1">
              <a:rPr lang="zh-CN" altLang="en-US" smtClean="0"/>
              <a:t>2019/4/6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19475D-1743-4299-94C6-A0CBD5C85012}" type="datetime1">
              <a:rPr lang="zh-CN" altLang="en-US" smtClean="0"/>
              <a:t>2019/4/6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EE982C4-2525-42C5-AF2E-D73E5F16436D}" type="datetime1">
              <a:rPr lang="zh-CN" altLang="en-US" smtClean="0"/>
              <a:t>2019/4/6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433AEB-8AF8-47A4-9647-031284A88AB6}" type="datetime1">
              <a:rPr lang="zh-CN" altLang="en-US" smtClean="0"/>
              <a:t>2019/4/6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A3DB29-2E66-4830-B5BB-AAA2B55D0CF1}" type="datetime1">
              <a:rPr lang="zh-CN" altLang="en-US" smtClean="0"/>
              <a:t>2019/4/6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F6DA48C-6AF3-4556-9CCB-651461393556}" type="datetime1">
              <a:rPr lang="zh-CN" altLang="en-US" smtClean="0"/>
              <a:t>2019/4/6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BD4D8A-31EF-4AD6-81D8-CDF57A2EBC9F}" type="slidenum">
              <a:rPr lang="zh-CN" altLang="en-US" smtClean="0"/>
              <a:pPr/>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C06499D-05AC-49CA-887C-27383A27E684}" type="datetime1">
              <a:rPr lang="zh-CN" altLang="en-US" smtClean="0"/>
              <a:t>2019/4/6</a:t>
            </a:fld>
            <a:endParaRPr lang="zh-CN" altLang="en-US"/>
          </a:p>
        </p:txBody>
      </p:sp>
      <p:sp>
        <p:nvSpPr>
          <p:cNvPr id="5" name="页脚占位符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6BD4D8A-31EF-4AD6-81D8-CDF57A2EBC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18" Type="http://schemas.openxmlformats.org/officeDocument/2006/relationships/image" Target="../media/image54.jpeg"/><Relationship Id="rId3" Type="http://schemas.openxmlformats.org/officeDocument/2006/relationships/image" Target="../media/image39.jpeg"/><Relationship Id="rId21" Type="http://schemas.openxmlformats.org/officeDocument/2006/relationships/image" Target="../media/image57.jpeg"/><Relationship Id="rId7" Type="http://schemas.openxmlformats.org/officeDocument/2006/relationships/image" Target="../media/image43.jpeg"/><Relationship Id="rId12" Type="http://schemas.openxmlformats.org/officeDocument/2006/relationships/image" Target="../media/image48.jpeg"/><Relationship Id="rId17" Type="http://schemas.openxmlformats.org/officeDocument/2006/relationships/image" Target="../media/image53.jpeg"/><Relationship Id="rId2" Type="http://schemas.openxmlformats.org/officeDocument/2006/relationships/image" Target="../media/image38.jpeg"/><Relationship Id="rId16" Type="http://schemas.openxmlformats.org/officeDocument/2006/relationships/image" Target="../media/image52.jpeg"/><Relationship Id="rId20"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24" Type="http://schemas.openxmlformats.org/officeDocument/2006/relationships/image" Target="../media/image60.jpeg"/><Relationship Id="rId5" Type="http://schemas.openxmlformats.org/officeDocument/2006/relationships/image" Target="../media/image41.jpeg"/><Relationship Id="rId15" Type="http://schemas.openxmlformats.org/officeDocument/2006/relationships/image" Target="../media/image51.jpeg"/><Relationship Id="rId23" Type="http://schemas.openxmlformats.org/officeDocument/2006/relationships/image" Target="../media/image59.jpeg"/><Relationship Id="rId10" Type="http://schemas.openxmlformats.org/officeDocument/2006/relationships/image" Target="../media/image46.jpeg"/><Relationship Id="rId19" Type="http://schemas.openxmlformats.org/officeDocument/2006/relationships/image" Target="../media/image55.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 Id="rId22" Type="http://schemas.openxmlformats.org/officeDocument/2006/relationships/image" Target="../media/image58.jpeg"/></Relationships>
</file>

<file path=ppt/slides/_rels/slide56.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62.jpeg"/><Relationship Id="rId7" Type="http://schemas.openxmlformats.org/officeDocument/2006/relationships/image" Target="../media/image66.jpeg"/><Relationship Id="rId12" Type="http://schemas.openxmlformats.org/officeDocument/2006/relationships/image" Target="../media/image71.jpeg"/><Relationship Id="rId2" Type="http://schemas.openxmlformats.org/officeDocument/2006/relationships/image" Target="../media/image61.jpeg"/><Relationship Id="rId16" Type="http://schemas.openxmlformats.org/officeDocument/2006/relationships/image" Target="../media/image75.jpeg"/><Relationship Id="rId1" Type="http://schemas.openxmlformats.org/officeDocument/2006/relationships/slideLayout" Target="../slideLayouts/slideLayout6.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5" Type="http://schemas.openxmlformats.org/officeDocument/2006/relationships/image" Target="../media/image7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73.jpeg"/></Relationships>
</file>

<file path=ppt/slides/_rels/slide57.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12" Type="http://schemas.openxmlformats.org/officeDocument/2006/relationships/image" Target="../media/image86.jpeg"/><Relationship Id="rId2" Type="http://schemas.openxmlformats.org/officeDocument/2006/relationships/image" Target="../media/image76.jpeg"/><Relationship Id="rId1" Type="http://schemas.openxmlformats.org/officeDocument/2006/relationships/slideLayout" Target="../slideLayouts/slideLayout6.xml"/><Relationship Id="rId6" Type="http://schemas.openxmlformats.org/officeDocument/2006/relationships/image" Target="../media/image80.jpeg"/><Relationship Id="rId11" Type="http://schemas.openxmlformats.org/officeDocument/2006/relationships/image" Target="../media/image85.jpeg"/><Relationship Id="rId5" Type="http://schemas.openxmlformats.org/officeDocument/2006/relationships/image" Target="../media/image7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hyperlink" Target="file:///E:\&#20020;&#26102;\POWERPOINT&#23433;&#20840;&#29983;&#20135;&#27861;&#24459;&#22522;&#30784;&#19982;&#24212;&#29992;3.ppt"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314"/>
            <a:ext cx="8715436" cy="1000112"/>
          </a:xfrm>
        </p:spPr>
        <p:txBody>
          <a:bodyPr>
            <a:normAutofit fontScale="90000"/>
          </a:bodyPr>
          <a:lstStyle/>
          <a:p>
            <a:r>
              <a:rPr lang="zh-CN" altLang="en-US" sz="6000" b="1" dirty="0" smtClean="0">
                <a:solidFill>
                  <a:srgbClr val="FFFF00"/>
                </a:solidFill>
                <a:latin typeface="黑体" panose="02010609060101010101" pitchFamily="49" charset="-122"/>
                <a:ea typeface="黑体" panose="02010609060101010101" pitchFamily="49" charset="-122"/>
              </a:rPr>
              <a:t>建筑施工安全常识</a:t>
            </a:r>
            <a:r>
              <a:rPr lang="en-US" altLang="zh-CN" b="1" dirty="0" smtClean="0">
                <a:solidFill>
                  <a:srgbClr val="FFFF00"/>
                </a:solidFill>
                <a:latin typeface="黑体" panose="02010609060101010101" pitchFamily="49" charset="-122"/>
                <a:ea typeface="黑体" panose="02010609060101010101" pitchFamily="49" charset="-122"/>
              </a:rPr>
              <a:t>      </a:t>
            </a:r>
            <a:endParaRPr lang="zh-CN" altLang="en-US" sz="2200" b="1" dirty="0">
              <a:solidFill>
                <a:schemeClr val="bg1"/>
              </a:solidFill>
              <a:latin typeface="黑体" panose="02010609060101010101" pitchFamily="49" charset="-122"/>
              <a:ea typeface="黑体" panose="02010609060101010101" pitchFamily="49" charset="-122"/>
            </a:endParaRPr>
          </a:p>
        </p:txBody>
      </p:sp>
      <p:pic>
        <p:nvPicPr>
          <p:cNvPr id="4" name="图片 3" descr="QQ图片20150813212637.jpg"/>
          <p:cNvPicPr>
            <a:picLocks noChangeAspect="1"/>
          </p:cNvPicPr>
          <p:nvPr/>
        </p:nvPicPr>
        <p:blipFill>
          <a:blip r:embed="rId2" cstate="print"/>
          <a:stretch>
            <a:fillRect/>
          </a:stretch>
        </p:blipFill>
        <p:spPr>
          <a:xfrm>
            <a:off x="522355" y="1357302"/>
            <a:ext cx="8166345" cy="392909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圆角矩形 4"/>
          <p:cNvSpPr/>
          <p:nvPr/>
        </p:nvSpPr>
        <p:spPr>
          <a:xfrm>
            <a:off x="642910" y="1142988"/>
            <a:ext cx="7929618" cy="3357586"/>
          </a:xfrm>
          <a:prstGeom prst="roundRect">
            <a:avLst/>
          </a:prstGeom>
          <a:solidFill>
            <a:schemeClr val="bg1">
              <a:alpha val="69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b="1" dirty="0" smtClean="0">
              <a:solidFill>
                <a:schemeClr val="tx2">
                  <a:lumMod val="50000"/>
                </a:schemeClr>
              </a:solidFill>
            </a:endParaRPr>
          </a:p>
        </p:txBody>
      </p:sp>
      <p:sp>
        <p:nvSpPr>
          <p:cNvPr id="14338" name="标题 1"/>
          <p:cNvSpPr>
            <a:spLocks noGrp="1"/>
          </p:cNvSpPr>
          <p:nvPr>
            <p:ph type="title"/>
          </p:nvPr>
        </p:nvSpPr>
        <p:spPr>
          <a:xfrm>
            <a:off x="571472" y="214294"/>
            <a:ext cx="8001056" cy="678642"/>
          </a:xfrm>
          <a:solidFill>
            <a:schemeClr val="tx1"/>
          </a:solidFill>
        </p:spPr>
        <p:txBody>
          <a:bodyPr>
            <a:noAutofit/>
          </a:bodyPr>
          <a:lstStyle/>
          <a:p>
            <a:pPr eaLnBrk="1" hangingPunct="1"/>
            <a:r>
              <a:rPr lang="zh-CN" altLang="en-US" sz="3600" b="1" dirty="0" smtClean="0">
                <a:solidFill>
                  <a:srgbClr val="FFFF00"/>
                </a:solidFill>
              </a:rPr>
              <a:t>高坠事故原因分析</a:t>
            </a:r>
          </a:p>
        </p:txBody>
      </p:sp>
      <p:sp>
        <p:nvSpPr>
          <p:cNvPr id="3" name="内容占位符 2"/>
          <p:cNvSpPr>
            <a:spLocks noGrp="1"/>
          </p:cNvSpPr>
          <p:nvPr>
            <p:ph idx="1"/>
          </p:nvPr>
        </p:nvSpPr>
        <p:spPr>
          <a:xfrm>
            <a:off x="500034" y="1285864"/>
            <a:ext cx="8301038" cy="3000376"/>
          </a:xfrm>
        </p:spPr>
        <p:txBody>
          <a:bodyPr>
            <a:noAutofit/>
          </a:bodyPr>
          <a:lstStyle/>
          <a:p>
            <a:pPr eaLnBrk="1" hangingPunct="1">
              <a:buFont typeface="Arial" panose="020B0604020202020204" pitchFamily="34" charset="0"/>
              <a:buNone/>
            </a:pPr>
            <a:r>
              <a:rPr lang="en-US" altLang="zh-CN" sz="2800" b="1" dirty="0" smtClean="0">
                <a:solidFill>
                  <a:srgbClr val="002060"/>
                </a:solidFill>
              </a:rPr>
              <a:t> 1</a:t>
            </a:r>
            <a:r>
              <a:rPr lang="zh-CN" altLang="en-US" sz="2800" b="1" dirty="0" smtClean="0">
                <a:solidFill>
                  <a:srgbClr val="002060"/>
                </a:solidFill>
              </a:rPr>
              <a:t>、施工单位安全意识不强，未进行岗前培训。</a:t>
            </a:r>
            <a:endParaRPr lang="en-US" altLang="zh-CN" sz="2800" b="1" dirty="0" smtClean="0">
              <a:solidFill>
                <a:srgbClr val="002060"/>
              </a:solidFill>
            </a:endParaRPr>
          </a:p>
          <a:p>
            <a:pPr eaLnBrk="1" hangingPunct="1">
              <a:buFont typeface="Arial" panose="020B0604020202020204" pitchFamily="34" charset="0"/>
              <a:buNone/>
            </a:pPr>
            <a:r>
              <a:rPr lang="en-US" altLang="zh-CN" sz="2800" b="1" dirty="0" smtClean="0">
                <a:solidFill>
                  <a:srgbClr val="002060"/>
                </a:solidFill>
              </a:rPr>
              <a:t> 2</a:t>
            </a:r>
            <a:r>
              <a:rPr lang="zh-CN" altLang="en-US" sz="2800" b="1" dirty="0" smtClean="0">
                <a:solidFill>
                  <a:srgbClr val="002060"/>
                </a:solidFill>
              </a:rPr>
              <a:t>、施工人员安全意识薄弱，总以为安全事故离自己很远。</a:t>
            </a:r>
            <a:endParaRPr lang="en-US" altLang="zh-CN" sz="2800" b="1" dirty="0" smtClean="0">
              <a:solidFill>
                <a:srgbClr val="002060"/>
              </a:solidFill>
            </a:endParaRPr>
          </a:p>
          <a:p>
            <a:pPr eaLnBrk="1" hangingPunct="1">
              <a:buFont typeface="Arial" panose="020B0604020202020204" pitchFamily="34" charset="0"/>
              <a:buNone/>
            </a:pPr>
            <a:r>
              <a:rPr lang="en-US" altLang="zh-CN" sz="2800" b="1" dirty="0" smtClean="0">
                <a:solidFill>
                  <a:srgbClr val="002060"/>
                </a:solidFill>
              </a:rPr>
              <a:t> 3</a:t>
            </a:r>
            <a:r>
              <a:rPr lang="zh-CN" altLang="en-US" sz="2800" b="1" dirty="0" smtClean="0">
                <a:solidFill>
                  <a:srgbClr val="002060"/>
                </a:solidFill>
              </a:rPr>
              <a:t>、高空作业未按规定使用安全带、安全绳。</a:t>
            </a:r>
            <a:endParaRPr lang="en-US" altLang="zh-CN" sz="2800" b="1" dirty="0" smtClean="0">
              <a:solidFill>
                <a:srgbClr val="002060"/>
              </a:solidFill>
            </a:endParaRPr>
          </a:p>
          <a:p>
            <a:pPr eaLnBrk="1" hangingPunct="1">
              <a:buFont typeface="Arial" panose="020B0604020202020204" pitchFamily="34" charset="0"/>
              <a:buNone/>
            </a:pPr>
            <a:r>
              <a:rPr lang="en-US" altLang="zh-CN" sz="2800" b="1" dirty="0" smtClean="0">
                <a:solidFill>
                  <a:srgbClr val="002060"/>
                </a:solidFill>
              </a:rPr>
              <a:t> 4</a:t>
            </a:r>
            <a:r>
              <a:rPr lang="zh-CN" altLang="en-US" sz="2800" b="1" dirty="0" smtClean="0">
                <a:solidFill>
                  <a:srgbClr val="002060"/>
                </a:solidFill>
              </a:rPr>
              <a:t>、回南天雨水多、空气潮湿、易滑倒。</a:t>
            </a:r>
            <a:endParaRPr lang="en-US" altLang="zh-CN" sz="2800" b="1" dirty="0" smtClean="0">
              <a:solidFill>
                <a:srgbClr val="002060"/>
              </a:solidFill>
            </a:endParaRPr>
          </a:p>
          <a:p>
            <a:pPr eaLnBrk="1" hangingPunct="1">
              <a:buFont typeface="Arial" panose="020B0604020202020204" pitchFamily="34" charset="0"/>
              <a:buNone/>
            </a:pPr>
            <a:r>
              <a:rPr lang="en-US" altLang="zh-CN" sz="2800" b="1" dirty="0" smtClean="0">
                <a:solidFill>
                  <a:srgbClr val="002060"/>
                </a:solidFill>
              </a:rPr>
              <a:t> 5</a:t>
            </a:r>
            <a:r>
              <a:rPr lang="zh-CN" altLang="en-US" sz="2800" b="1" dirty="0" smtClean="0">
                <a:solidFill>
                  <a:srgbClr val="002060"/>
                </a:solidFill>
              </a:rPr>
              <a:t>、预留洞口没有按照要求设置安全防护措施。</a:t>
            </a:r>
          </a:p>
        </p:txBody>
      </p:sp>
      <p:sp>
        <p:nvSpPr>
          <p:cNvPr id="4106" name="Rectangle 10"/>
          <p:cNvSpPr>
            <a:spLocks noChangeArrowheads="1"/>
          </p:cNvSpPr>
          <p:nvPr/>
        </p:nvSpPr>
        <p:spPr bwMode="auto">
          <a:xfrm rot="21029088">
            <a:off x="1175696" y="3779365"/>
            <a:ext cx="6985000" cy="1841500"/>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zh-CN" altLang="en-US" sz="6600" b="1" dirty="0">
                <a:solidFill>
                  <a:srgbClr val="FF3300"/>
                </a:solidFill>
                <a:effectLst>
                  <a:outerShdw blurRad="38100" dist="38100" dir="2700000" algn="tl">
                    <a:srgbClr val="000000">
                      <a:alpha val="43137"/>
                    </a:srgbClr>
                  </a:outerShdw>
                </a:effectLst>
              </a:rPr>
              <a:t>安全意识淡薄！</a:t>
            </a:r>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10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06"/>
                                        </p:tgtEl>
                                        <p:attrNameLst>
                                          <p:attrName>style.visibility</p:attrName>
                                        </p:attrNameLst>
                                      </p:cBhvr>
                                      <p:to>
                                        <p:strVal val="visible"/>
                                      </p:to>
                                    </p:set>
                                    <p:anim calcmode="lin" valueType="num">
                                      <p:cBhvr additive="base">
                                        <p:cTn id="12" dur="500" fill="hold"/>
                                        <p:tgtEl>
                                          <p:spTgt spid="4106"/>
                                        </p:tgtEl>
                                        <p:attrNameLst>
                                          <p:attrName>ppt_x</p:attrName>
                                        </p:attrNameLst>
                                      </p:cBhvr>
                                      <p:tavLst>
                                        <p:tav tm="0">
                                          <p:val>
                                            <p:strVal val="0-#ppt_w/2"/>
                                          </p:val>
                                        </p:tav>
                                        <p:tav tm="100000">
                                          <p:val>
                                            <p:strVal val="#ppt_x"/>
                                          </p:val>
                                        </p:tav>
                                      </p:tavLst>
                                    </p:anim>
                                    <p:anim calcmode="lin" valueType="num">
                                      <p:cBhvr additive="base">
                                        <p:cTn id="13"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42856"/>
            <a:ext cx="8001056" cy="772136"/>
          </a:xfrm>
          <a:solidFill>
            <a:schemeClr val="tx1"/>
          </a:solidFill>
        </p:spPr>
        <p:txBody>
          <a:bodyPr>
            <a:noAutofit/>
          </a:bodyPr>
          <a:lstStyle/>
          <a:p>
            <a:r>
              <a:rPr lang="zh-CN" altLang="en-US" sz="3600" b="1" dirty="0" smtClean="0">
                <a:solidFill>
                  <a:srgbClr val="FFFF00"/>
                </a:solidFill>
                <a:latin typeface="黑体" panose="02010609060101010101" pitchFamily="49" charset="-122"/>
                <a:ea typeface="黑体" panose="02010609060101010101" pitchFamily="49" charset="-122"/>
              </a:rPr>
              <a:t>高处作业应注意事项</a:t>
            </a:r>
            <a:endParaRPr lang="zh-CN" altLang="en-US" sz="3600" b="1" dirty="0">
              <a:solidFill>
                <a:srgbClr val="FFFF00"/>
              </a:solidFill>
              <a:latin typeface="黑体" panose="02010609060101010101" pitchFamily="49" charset="-122"/>
              <a:ea typeface="黑体" panose="02010609060101010101" pitchFamily="49" charset="-122"/>
            </a:endParaRPr>
          </a:p>
        </p:txBody>
      </p:sp>
      <p:sp>
        <p:nvSpPr>
          <p:cNvPr id="6" name="圆角矩形 5"/>
          <p:cNvSpPr/>
          <p:nvPr/>
        </p:nvSpPr>
        <p:spPr>
          <a:xfrm>
            <a:off x="176506" y="1071550"/>
            <a:ext cx="8967494" cy="4429156"/>
          </a:xfrm>
          <a:prstGeom prst="roundRect">
            <a:avLst/>
          </a:prstGeom>
          <a:solidFill>
            <a:schemeClr val="bg1">
              <a:alpha val="69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defRPr/>
            </a:pPr>
            <a:r>
              <a:rPr lang="zh-CN" altLang="en-US" sz="3000" b="1" spc="-200" dirty="0" smtClean="0">
                <a:solidFill>
                  <a:schemeClr val="tx1"/>
                </a:solidFill>
              </a:rPr>
              <a:t>  </a:t>
            </a:r>
            <a:r>
              <a:rPr lang="en-US" altLang="zh-CN" sz="3000" b="1" spc="-200" dirty="0" smtClean="0">
                <a:solidFill>
                  <a:schemeClr val="tx1"/>
                </a:solidFill>
              </a:rPr>
              <a:t>1</a:t>
            </a:r>
            <a:r>
              <a:rPr lang="zh-CN" altLang="en-US" sz="3000" b="1" spc="-200" dirty="0" smtClean="0">
                <a:solidFill>
                  <a:schemeClr val="tx1"/>
                </a:solidFill>
              </a:rPr>
              <a:t>、高处作业</a:t>
            </a:r>
          </a:p>
          <a:p>
            <a:pPr>
              <a:spcBef>
                <a:spcPts val="600"/>
              </a:spcBef>
              <a:defRPr/>
            </a:pPr>
            <a:r>
              <a:rPr lang="zh-CN" altLang="en-US" sz="3000" b="1" spc="-200" dirty="0" smtClean="0">
                <a:solidFill>
                  <a:schemeClr val="tx1"/>
                </a:solidFill>
              </a:rPr>
              <a:t>要穿紧口工作服，防滑鞋，戴安全帽，系安全带；</a:t>
            </a:r>
          </a:p>
          <a:p>
            <a:pPr>
              <a:spcBef>
                <a:spcPts val="600"/>
              </a:spcBef>
              <a:defRPr/>
            </a:pPr>
            <a:r>
              <a:rPr lang="zh-CN" altLang="en-US" sz="3000" b="1" spc="-200" dirty="0" smtClean="0">
                <a:solidFill>
                  <a:schemeClr val="tx1"/>
                </a:solidFill>
              </a:rPr>
              <a:t>遇到大雾、大雨和六级以上大风时，要停止高处作业；</a:t>
            </a:r>
          </a:p>
          <a:p>
            <a:pPr>
              <a:spcBef>
                <a:spcPts val="600"/>
              </a:spcBef>
              <a:defRPr/>
            </a:pPr>
            <a:r>
              <a:rPr lang="zh-CN" altLang="en-US" sz="3000" b="1" spc="-200" dirty="0" smtClean="0">
                <a:solidFill>
                  <a:schemeClr val="tx1"/>
                </a:solidFill>
              </a:rPr>
              <a:t>作业时要带好工具袋，暂时不用的工具，装入工具袋；</a:t>
            </a:r>
          </a:p>
          <a:p>
            <a:pPr>
              <a:spcBef>
                <a:spcPts val="600"/>
              </a:spcBef>
              <a:defRPr/>
            </a:pPr>
            <a:r>
              <a:rPr lang="zh-CN" altLang="en-US" sz="3000" b="1" spc="-200" dirty="0" smtClean="0">
                <a:solidFill>
                  <a:schemeClr val="tx1"/>
                </a:solidFill>
              </a:rPr>
              <a:t>各种物料用系绳或溜放的方法放到地面，不得向下抛掷物料；</a:t>
            </a:r>
          </a:p>
          <a:p>
            <a:pPr>
              <a:spcBef>
                <a:spcPts val="600"/>
              </a:spcBef>
              <a:defRPr/>
            </a:pPr>
            <a:r>
              <a:rPr lang="zh-CN" altLang="en-US" sz="3000" b="1" spc="-200" dirty="0" smtClean="0">
                <a:solidFill>
                  <a:schemeClr val="tx1"/>
                </a:solidFill>
              </a:rPr>
              <a:t>作业人员不得相互嬉戏打闹，以免失足发生坠落事故 ；</a:t>
            </a:r>
          </a:p>
          <a:p>
            <a:pPr>
              <a:spcBef>
                <a:spcPts val="600"/>
              </a:spcBef>
              <a:defRPr/>
            </a:pPr>
            <a:r>
              <a:rPr lang="zh-CN" altLang="en-US" sz="3000" b="1" spc="-200" dirty="0" smtClean="0">
                <a:solidFill>
                  <a:schemeClr val="tx1"/>
                </a:solidFill>
              </a:rPr>
              <a:t>未经允许任何人不得改动或拆除防护设施</a:t>
            </a: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11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23528" y="193204"/>
            <a:ext cx="8501122" cy="5307502"/>
          </a:xfrm>
          <a:prstGeom prst="roundRect">
            <a:avLst/>
          </a:prstGeom>
          <a:solidFill>
            <a:schemeClr val="bg1">
              <a:alpha val="69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2800" b="1" dirty="0" smtClean="0">
                <a:solidFill>
                  <a:schemeClr val="tx1"/>
                </a:solidFill>
              </a:rPr>
              <a:t>2</a:t>
            </a:r>
            <a:r>
              <a:rPr lang="zh-CN" altLang="en-US" sz="2800" b="1" dirty="0" smtClean="0">
                <a:solidFill>
                  <a:schemeClr val="tx1"/>
                </a:solidFill>
              </a:rPr>
              <a:t>、上下交叉作业</a:t>
            </a:r>
          </a:p>
          <a:p>
            <a:pPr>
              <a:defRPr/>
            </a:pPr>
            <a:r>
              <a:rPr lang="zh-CN" altLang="en-US" sz="2800" b="1" dirty="0" smtClean="0">
                <a:solidFill>
                  <a:srgbClr val="FFFF00"/>
                </a:solidFill>
              </a:rPr>
              <a:t>●</a:t>
            </a:r>
            <a:r>
              <a:rPr lang="zh-CN" altLang="en-US" sz="2800" b="1" dirty="0" smtClean="0">
                <a:solidFill>
                  <a:schemeClr val="tx1"/>
                </a:solidFill>
              </a:rPr>
              <a:t>不要在上下同一垂直面上作业。如果必须在上层物体有可能坠落的范围内作业，上下层之间要设隔离防护层</a:t>
            </a:r>
          </a:p>
          <a:p>
            <a:pPr>
              <a:defRPr/>
            </a:pPr>
            <a:endParaRPr lang="en-US" altLang="zh-CN" sz="2800" b="1" dirty="0" smtClean="0">
              <a:solidFill>
                <a:schemeClr val="tx1"/>
              </a:solidFill>
            </a:endParaRPr>
          </a:p>
          <a:p>
            <a:pPr>
              <a:defRPr/>
            </a:pPr>
            <a:r>
              <a:rPr lang="en-US" altLang="zh-CN" sz="2800" b="1" dirty="0" smtClean="0">
                <a:solidFill>
                  <a:schemeClr val="tx1"/>
                </a:solidFill>
              </a:rPr>
              <a:t>3</a:t>
            </a:r>
            <a:r>
              <a:rPr lang="zh-CN" altLang="en-US" sz="2800" b="1" dirty="0" smtClean="0">
                <a:solidFill>
                  <a:schemeClr val="tx1"/>
                </a:solidFill>
              </a:rPr>
              <a:t>、攀登作业</a:t>
            </a:r>
          </a:p>
          <a:p>
            <a:pPr>
              <a:defRPr/>
            </a:pPr>
            <a:r>
              <a:rPr lang="zh-CN" altLang="en-US" sz="2800" b="1" dirty="0" smtClean="0">
                <a:solidFill>
                  <a:srgbClr val="FFFF00"/>
                </a:solidFill>
              </a:rPr>
              <a:t>●</a:t>
            </a:r>
            <a:r>
              <a:rPr lang="zh-CN" altLang="en-US" sz="2800" b="1" dirty="0" smtClean="0">
                <a:solidFill>
                  <a:schemeClr val="tx1"/>
                </a:solidFill>
              </a:rPr>
              <a:t>从规定的通道上下，不得攀爬脚手架杆件</a:t>
            </a:r>
          </a:p>
          <a:p>
            <a:pPr>
              <a:defRPr/>
            </a:pPr>
            <a:r>
              <a:rPr lang="zh-CN" altLang="en-US" sz="2800" b="1" dirty="0" smtClean="0">
                <a:solidFill>
                  <a:schemeClr val="tx1"/>
                </a:solidFill>
              </a:rPr>
              <a:t>上下梯子时，要面对梯子，双手扶牢，不要持物件攀登；</a:t>
            </a:r>
          </a:p>
          <a:p>
            <a:pPr>
              <a:defRPr/>
            </a:pPr>
            <a:r>
              <a:rPr lang="zh-CN" altLang="en-US" sz="2800" b="1" dirty="0" smtClean="0">
                <a:solidFill>
                  <a:srgbClr val="FFFF00"/>
                </a:solidFill>
              </a:rPr>
              <a:t>●</a:t>
            </a:r>
            <a:r>
              <a:rPr lang="zh-CN" altLang="en-US" sz="2800" b="1" dirty="0" smtClean="0">
                <a:solidFill>
                  <a:schemeClr val="tx1"/>
                </a:solidFill>
              </a:rPr>
              <a:t>不要站在钢筋管架上、模板及支撑上作业</a:t>
            </a:r>
          </a:p>
          <a:p>
            <a:pPr>
              <a:defRPr/>
            </a:pPr>
            <a:r>
              <a:rPr lang="zh-CN" altLang="en-US" sz="2800" b="1" dirty="0" smtClean="0">
                <a:solidFill>
                  <a:srgbClr val="FFFF00"/>
                </a:solidFill>
              </a:rPr>
              <a:t>●</a:t>
            </a:r>
            <a:r>
              <a:rPr lang="zh-CN" altLang="en-US" sz="2800" b="1" dirty="0" smtClean="0">
                <a:solidFill>
                  <a:schemeClr val="tx1"/>
                </a:solidFill>
              </a:rPr>
              <a:t>在脚手架上作业或行走要注意脚下探头板</a:t>
            </a:r>
          </a:p>
        </p:txBody>
      </p:sp>
      <p:sp>
        <p:nvSpPr>
          <p:cNvPr id="3" name="灯片编号占位符 2"/>
          <p:cNvSpPr>
            <a:spLocks noGrp="1"/>
          </p:cNvSpPr>
          <p:nvPr>
            <p:ph type="sldNum" sz="quarter" idx="12"/>
          </p:nvPr>
        </p:nvSpPr>
        <p:spPr/>
        <p:txBody>
          <a:bodyPr/>
          <a:lstStyle/>
          <a:p>
            <a:fld id="{E6BD4D8A-31EF-4AD6-81D8-CDF57A2EBC9F}" type="slidenum">
              <a:rPr lang="zh-CN" altLang="en-US" smtClean="0"/>
              <a:pPr/>
              <a:t>12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up)">
                                      <p:cBhvr>
                                        <p:cTn id="4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solidFill>
            <a:srgbClr val="00B050">
              <a:alpha val="54000"/>
            </a:srgbClr>
          </a:solidFill>
        </p:spPr>
        <p:txBody>
          <a:bodyPr>
            <a:normAutofit fontScale="90000"/>
          </a:bodyPr>
          <a:lstStyle/>
          <a:p>
            <a:pPr eaLnBrk="1" hangingPunct="1"/>
            <a:r>
              <a:rPr lang="zh-CN" altLang="en-US" sz="6000" b="1" dirty="0" smtClean="0">
                <a:solidFill>
                  <a:srgbClr val="FFFF00"/>
                </a:solidFill>
              </a:rPr>
              <a:t>高处作业安全防护措施</a:t>
            </a:r>
            <a:endParaRPr lang="zh-CN" altLang="en-US" sz="6000" dirty="0" smtClean="0">
              <a:solidFill>
                <a:srgbClr val="FFFF00"/>
              </a:solidFill>
            </a:endParaRPr>
          </a:p>
        </p:txBody>
      </p:sp>
      <p:pic>
        <p:nvPicPr>
          <p:cNvPr id="5123" name="图片 6" descr="安全带.jpg"/>
          <p:cNvPicPr>
            <a:picLocks noChangeAspect="1"/>
          </p:cNvPicPr>
          <p:nvPr/>
        </p:nvPicPr>
        <p:blipFill>
          <a:blip r:embed="rId2" cstate="print"/>
          <a:srcRect/>
          <a:stretch>
            <a:fillRect/>
          </a:stretch>
        </p:blipFill>
        <p:spPr bwMode="auto">
          <a:xfrm>
            <a:off x="3236921" y="1953949"/>
            <a:ext cx="2549525" cy="2763573"/>
          </a:xfrm>
          <a:prstGeom prst="rect">
            <a:avLst/>
          </a:prstGeom>
          <a:noFill/>
          <a:ln w="9525">
            <a:noFill/>
            <a:miter lim="800000"/>
            <a:headEnd/>
            <a:tailEnd/>
          </a:ln>
        </p:spPr>
      </p:pic>
      <p:pic>
        <p:nvPicPr>
          <p:cNvPr id="5125" name="图片 8" descr="安全帽1.jpg"/>
          <p:cNvPicPr>
            <a:picLocks noChangeAspect="1"/>
          </p:cNvPicPr>
          <p:nvPr/>
        </p:nvPicPr>
        <p:blipFill>
          <a:blip r:embed="rId3" cstate="print"/>
          <a:srcRect/>
          <a:stretch>
            <a:fillRect/>
          </a:stretch>
        </p:blipFill>
        <p:spPr bwMode="auto">
          <a:xfrm>
            <a:off x="527040" y="2928938"/>
            <a:ext cx="2616200" cy="1788584"/>
          </a:xfrm>
          <a:prstGeom prst="rect">
            <a:avLst/>
          </a:prstGeom>
          <a:noFill/>
          <a:ln w="9525">
            <a:noFill/>
            <a:miter lim="800000"/>
            <a:headEnd/>
            <a:tailEnd/>
          </a:ln>
        </p:spPr>
      </p:pic>
      <p:sp>
        <p:nvSpPr>
          <p:cNvPr id="10" name="矩形 9"/>
          <p:cNvSpPr/>
          <p:nvPr/>
        </p:nvSpPr>
        <p:spPr>
          <a:xfrm>
            <a:off x="857224" y="4478073"/>
            <a:ext cx="2016125"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500" dirty="0">
                <a:solidFill>
                  <a:srgbClr val="FFFF00"/>
                </a:solidFill>
              </a:rPr>
              <a:t>安全帽</a:t>
            </a:r>
            <a:endParaRPr lang="en-US" altLang="zh-CN" sz="3500" dirty="0">
              <a:solidFill>
                <a:srgbClr val="FFFF00"/>
              </a:solidFill>
            </a:endParaRPr>
          </a:p>
        </p:txBody>
      </p:sp>
      <p:sp>
        <p:nvSpPr>
          <p:cNvPr id="11" name="矩形 10"/>
          <p:cNvSpPr/>
          <p:nvPr/>
        </p:nvSpPr>
        <p:spPr>
          <a:xfrm>
            <a:off x="3571868" y="4620949"/>
            <a:ext cx="1692275" cy="75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500" dirty="0">
                <a:solidFill>
                  <a:srgbClr val="FFFF00"/>
                </a:solidFill>
              </a:rPr>
              <a:t>安全带</a:t>
            </a:r>
            <a:endParaRPr lang="en-US" altLang="zh-CN" sz="3500" dirty="0">
              <a:solidFill>
                <a:srgbClr val="FFFF00"/>
              </a:solidFill>
            </a:endParaRPr>
          </a:p>
        </p:txBody>
      </p:sp>
      <p:sp>
        <p:nvSpPr>
          <p:cNvPr id="12" name="矩形 11"/>
          <p:cNvSpPr/>
          <p:nvPr/>
        </p:nvSpPr>
        <p:spPr>
          <a:xfrm>
            <a:off x="6215074" y="4657990"/>
            <a:ext cx="2232025" cy="719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500" dirty="0">
                <a:solidFill>
                  <a:srgbClr val="FFFF00"/>
                </a:solidFill>
              </a:rPr>
              <a:t>安全网</a:t>
            </a:r>
          </a:p>
        </p:txBody>
      </p:sp>
      <p:sp>
        <p:nvSpPr>
          <p:cNvPr id="4" name="矩形 3"/>
          <p:cNvSpPr/>
          <p:nvPr/>
        </p:nvSpPr>
        <p:spPr>
          <a:xfrm>
            <a:off x="2357422" y="1214426"/>
            <a:ext cx="4237047"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4500" b="1" dirty="0">
                <a:solidFill>
                  <a:srgbClr val="FFFF00"/>
                </a:solidFill>
              </a:rPr>
              <a:t>安全“三宝”</a:t>
            </a:r>
            <a:endParaRPr lang="en-US" altLang="zh-CN" sz="4500" b="1" dirty="0">
              <a:solidFill>
                <a:srgbClr val="FFFF00"/>
              </a:solidFill>
            </a:endParaRPr>
          </a:p>
        </p:txBody>
      </p:sp>
      <p:pic>
        <p:nvPicPr>
          <p:cNvPr id="5131" name="Picture 11" descr="安全网"/>
          <p:cNvPicPr>
            <a:picLocks noChangeAspect="1" noChangeArrowheads="1"/>
          </p:cNvPicPr>
          <p:nvPr/>
        </p:nvPicPr>
        <p:blipFill>
          <a:blip r:embed="rId4" cstate="print"/>
          <a:srcRect/>
          <a:stretch>
            <a:fillRect/>
          </a:stretch>
        </p:blipFill>
        <p:spPr bwMode="auto">
          <a:xfrm>
            <a:off x="5929322" y="1849388"/>
            <a:ext cx="2808288" cy="2879990"/>
          </a:xfrm>
          <a:prstGeom prst="rect">
            <a:avLst/>
          </a:prstGeom>
          <a:noFill/>
          <a:ln w="9525">
            <a:noFill/>
            <a:miter lim="800000"/>
            <a:headEnd/>
            <a:tailEnd/>
          </a:ln>
        </p:spPr>
      </p:pic>
      <p:sp>
        <p:nvSpPr>
          <p:cNvPr id="13" name="灯片编号占位符 12"/>
          <p:cNvSpPr>
            <a:spLocks noGrp="1"/>
          </p:cNvSpPr>
          <p:nvPr>
            <p:ph type="sldNum" sz="quarter" idx="12"/>
          </p:nvPr>
        </p:nvSpPr>
        <p:spPr/>
        <p:txBody>
          <a:bodyPr/>
          <a:lstStyle/>
          <a:p>
            <a:fld id="{E6BD4D8A-31EF-4AD6-81D8-CDF57A2EBC9F}" type="slidenum">
              <a:rPr lang="zh-CN" altLang="en-US" smtClean="0"/>
              <a:pPr/>
              <a:t>13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0-#ppt_w/2"/>
                                          </p:val>
                                        </p:tav>
                                        <p:tav tm="100000">
                                          <p:val>
                                            <p:strVal val="#ppt_x"/>
                                          </p:val>
                                        </p:tav>
                                      </p:tavLst>
                                    </p:anim>
                                    <p:anim calcmode="lin" valueType="num">
                                      <p:cBhvr additive="base">
                                        <p:cTn id="14" dur="500" fill="hold"/>
                                        <p:tgtEl>
                                          <p:spTgt spid="512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additive="base">
                                        <p:cTn id="23" dur="500" fill="hold"/>
                                        <p:tgtEl>
                                          <p:spTgt spid="5123"/>
                                        </p:tgtEl>
                                        <p:attrNameLst>
                                          <p:attrName>ppt_x</p:attrName>
                                        </p:attrNameLst>
                                      </p:cBhvr>
                                      <p:tavLst>
                                        <p:tav tm="0">
                                          <p:val>
                                            <p:strVal val="#ppt_x"/>
                                          </p:val>
                                        </p:tav>
                                        <p:tav tm="100000">
                                          <p:val>
                                            <p:strVal val="#ppt_x"/>
                                          </p:val>
                                        </p:tav>
                                      </p:tavLst>
                                    </p:anim>
                                    <p:anim calcmode="lin" valueType="num">
                                      <p:cBhvr additive="base">
                                        <p:cTn id="24" dur="500" fill="hold"/>
                                        <p:tgtEl>
                                          <p:spTgt spid="51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5131"/>
                                        </p:tgtEl>
                                        <p:attrNameLst>
                                          <p:attrName>style.visibility</p:attrName>
                                        </p:attrNameLst>
                                      </p:cBhvr>
                                      <p:to>
                                        <p:strVal val="visible"/>
                                      </p:to>
                                    </p:set>
                                    <p:anim calcmode="lin" valueType="num">
                                      <p:cBhvr additive="base">
                                        <p:cTn id="33" dur="500" fill="hold"/>
                                        <p:tgtEl>
                                          <p:spTgt spid="5131"/>
                                        </p:tgtEl>
                                        <p:attrNameLst>
                                          <p:attrName>ppt_x</p:attrName>
                                        </p:attrNameLst>
                                      </p:cBhvr>
                                      <p:tavLst>
                                        <p:tav tm="0">
                                          <p:val>
                                            <p:strVal val="1+#ppt_w/2"/>
                                          </p:val>
                                        </p:tav>
                                        <p:tav tm="100000">
                                          <p:val>
                                            <p:strVal val="#ppt_x"/>
                                          </p:val>
                                        </p:tav>
                                      </p:tavLst>
                                    </p:anim>
                                    <p:anim calcmode="lin" valueType="num">
                                      <p:cBhvr additive="base">
                                        <p:cTn id="34" dur="500" fill="hold"/>
                                        <p:tgtEl>
                                          <p:spTgt spid="513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642910" y="1428740"/>
            <a:ext cx="7858180" cy="3929090"/>
          </a:xfrm>
          <a:prstGeom prst="roundRect">
            <a:avLst/>
          </a:prstGeom>
          <a:solidFill>
            <a:schemeClr val="bg1">
              <a:alpha val="69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b="1" dirty="0" smtClean="0">
              <a:solidFill>
                <a:schemeClr val="tx2">
                  <a:lumMod val="50000"/>
                </a:schemeClr>
              </a:solidFill>
            </a:endParaRPr>
          </a:p>
        </p:txBody>
      </p:sp>
      <p:sp>
        <p:nvSpPr>
          <p:cNvPr id="16386" name="标题 1"/>
          <p:cNvSpPr>
            <a:spLocks noGrp="1"/>
          </p:cNvSpPr>
          <p:nvPr>
            <p:ph type="title"/>
          </p:nvPr>
        </p:nvSpPr>
        <p:spPr>
          <a:xfrm>
            <a:off x="571472" y="228865"/>
            <a:ext cx="8001056" cy="914123"/>
          </a:xfrm>
          <a:solidFill>
            <a:schemeClr val="tx1"/>
          </a:solidFill>
        </p:spPr>
        <p:txBody>
          <a:bodyPr>
            <a:normAutofit/>
          </a:bodyPr>
          <a:lstStyle/>
          <a:p>
            <a:pPr eaLnBrk="1" hangingPunct="1"/>
            <a:r>
              <a:rPr lang="zh-CN" altLang="en-US" sz="4800" b="1" dirty="0" smtClean="0">
                <a:solidFill>
                  <a:srgbClr val="FFFF00"/>
                </a:solidFill>
              </a:rPr>
              <a:t>“四不”原则</a:t>
            </a:r>
          </a:p>
        </p:txBody>
      </p:sp>
      <p:sp>
        <p:nvSpPr>
          <p:cNvPr id="4" name="矩形 3"/>
          <p:cNvSpPr/>
          <p:nvPr/>
        </p:nvSpPr>
        <p:spPr>
          <a:xfrm>
            <a:off x="1857356" y="1357302"/>
            <a:ext cx="5357850" cy="400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200"/>
              </a:spcBef>
              <a:defRPr/>
            </a:pPr>
            <a:r>
              <a:rPr lang="zh-CN" altLang="en-US" sz="4000" b="1" dirty="0">
                <a:solidFill>
                  <a:schemeClr val="tx1"/>
                </a:solidFill>
              </a:rPr>
              <a:t>不伤害自己</a:t>
            </a:r>
            <a:endParaRPr lang="en-US" altLang="zh-CN" sz="4000" b="1" dirty="0">
              <a:solidFill>
                <a:schemeClr val="tx1"/>
              </a:solidFill>
            </a:endParaRPr>
          </a:p>
          <a:p>
            <a:pPr algn="ctr">
              <a:spcBef>
                <a:spcPts val="1200"/>
              </a:spcBef>
              <a:defRPr/>
            </a:pPr>
            <a:r>
              <a:rPr lang="zh-CN" altLang="en-US" sz="4000" b="1" dirty="0" smtClean="0">
                <a:solidFill>
                  <a:schemeClr val="tx1"/>
                </a:solidFill>
              </a:rPr>
              <a:t>不</a:t>
            </a:r>
            <a:r>
              <a:rPr lang="zh-CN" altLang="en-US" sz="4000" b="1" dirty="0">
                <a:solidFill>
                  <a:schemeClr val="tx1"/>
                </a:solidFill>
              </a:rPr>
              <a:t>伤害他人</a:t>
            </a:r>
            <a:endParaRPr lang="en-US" altLang="zh-CN" sz="4000" b="1" dirty="0">
              <a:solidFill>
                <a:schemeClr val="tx1"/>
              </a:solidFill>
            </a:endParaRPr>
          </a:p>
          <a:p>
            <a:pPr algn="ctr">
              <a:spcBef>
                <a:spcPts val="1200"/>
              </a:spcBef>
              <a:defRPr/>
            </a:pPr>
            <a:r>
              <a:rPr lang="zh-CN" altLang="en-US" sz="4000" b="1" dirty="0" smtClean="0">
                <a:solidFill>
                  <a:schemeClr val="tx1"/>
                </a:solidFill>
              </a:rPr>
              <a:t>不</a:t>
            </a:r>
            <a:r>
              <a:rPr lang="zh-CN" altLang="en-US" sz="4000" b="1" dirty="0">
                <a:solidFill>
                  <a:schemeClr val="tx1"/>
                </a:solidFill>
              </a:rPr>
              <a:t>被他人</a:t>
            </a:r>
            <a:r>
              <a:rPr lang="zh-CN" altLang="en-US" sz="4000" b="1" dirty="0" smtClean="0">
                <a:solidFill>
                  <a:schemeClr val="tx1"/>
                </a:solidFill>
              </a:rPr>
              <a:t>伤害</a:t>
            </a:r>
            <a:endParaRPr lang="en-US" altLang="zh-CN" sz="4000" b="1" dirty="0" smtClean="0">
              <a:solidFill>
                <a:schemeClr val="tx1"/>
              </a:solidFill>
            </a:endParaRPr>
          </a:p>
          <a:p>
            <a:pPr algn="ctr">
              <a:spcBef>
                <a:spcPts val="1200"/>
              </a:spcBef>
              <a:defRPr/>
            </a:pPr>
            <a:r>
              <a:rPr lang="zh-CN" altLang="en-US" sz="4000" b="1" dirty="0" smtClean="0">
                <a:solidFill>
                  <a:schemeClr val="tx1"/>
                </a:solidFill>
              </a:rPr>
              <a:t>不看着他人被伤害</a:t>
            </a:r>
            <a:endParaRPr lang="zh-CN" altLang="en-US" sz="4000" b="1" dirty="0">
              <a:solidFill>
                <a:schemeClr val="tx1"/>
              </a:solidFill>
            </a:endParaRPr>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14</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571472" y="357170"/>
            <a:ext cx="8001056" cy="952500"/>
          </a:xfrm>
          <a:solidFill>
            <a:srgbClr val="FF0000">
              <a:alpha val="48000"/>
            </a:srgbClr>
          </a:solidFill>
        </p:spPr>
        <p:txBody>
          <a:bodyPr>
            <a:normAutofit/>
          </a:bodyPr>
          <a:lstStyle/>
          <a:p>
            <a:r>
              <a:rPr lang="zh-CN" altLang="en-US" sz="4800" b="1" dirty="0" smtClean="0">
                <a:solidFill>
                  <a:srgbClr val="FFFF00"/>
                </a:solidFill>
                <a:latin typeface="微软雅黑" panose="020B0503020204020204" pitchFamily="34" charset="-122"/>
                <a:ea typeface="微软雅黑" panose="020B0503020204020204" pitchFamily="34" charset="-122"/>
              </a:rPr>
              <a:t>（二）坍塌篇</a:t>
            </a:r>
            <a:endParaRPr lang="zh-CN" altLang="en-US" sz="4800" b="1" dirty="0">
              <a:solidFill>
                <a:srgbClr val="FFFF00"/>
              </a:solidFill>
              <a:latin typeface="黑体" panose="02010609060101010101" pitchFamily="49" charset="-122"/>
              <a:ea typeface="黑体" panose="02010609060101010101" pitchFamily="49" charset="-122"/>
            </a:endParaRPr>
          </a:p>
        </p:txBody>
      </p:sp>
      <p:sp>
        <p:nvSpPr>
          <p:cNvPr id="3" name="灯片编号占位符 2"/>
          <p:cNvSpPr>
            <a:spLocks noGrp="1"/>
          </p:cNvSpPr>
          <p:nvPr>
            <p:ph type="sldNum" sz="quarter" idx="12"/>
          </p:nvPr>
        </p:nvSpPr>
        <p:spPr/>
        <p:txBody>
          <a:bodyPr/>
          <a:lstStyle/>
          <a:p>
            <a:fld id="{E6BD4D8A-31EF-4AD6-81D8-CDF57A2EBC9F}" type="slidenum">
              <a:rPr lang="zh-CN" altLang="en-US" smtClean="0"/>
              <a:pPr/>
              <a:t>15</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2"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2000" t="-30000" b="-22000"/>
          </a:stretch>
        </a:blipFill>
        <a:effectLst/>
      </p:bgPr>
    </p:bg>
    <p:spTree>
      <p:nvGrpSpPr>
        <p:cNvPr id="1" name=""/>
        <p:cNvGrpSpPr/>
        <p:nvPr/>
      </p:nvGrpSpPr>
      <p:grpSpPr>
        <a:xfrm>
          <a:off x="0" y="0"/>
          <a:ext cx="0" cy="0"/>
          <a:chOff x="0" y="0"/>
          <a:chExt cx="0" cy="0"/>
        </a:xfrm>
      </p:grpSpPr>
      <p:sp>
        <p:nvSpPr>
          <p:cNvPr id="4" name="矩形 3"/>
          <p:cNvSpPr/>
          <p:nvPr/>
        </p:nvSpPr>
        <p:spPr>
          <a:xfrm>
            <a:off x="2483768" y="337220"/>
            <a:ext cx="4231372" cy="707886"/>
          </a:xfrm>
          <a:prstGeom prst="rect">
            <a:avLst/>
          </a:prstGeom>
          <a:solidFill>
            <a:schemeClr val="tx1">
              <a:alpha val="52000"/>
            </a:schemeClr>
          </a:solidFill>
        </p:spPr>
        <p:txBody>
          <a:bodyPr wrap="square">
            <a:spAutoFit/>
          </a:bodyPr>
          <a:lstStyle/>
          <a:p>
            <a:pPr algn="ctr"/>
            <a:r>
              <a:rPr lang="zh-CN" altLang="en-US" sz="4000" b="1" dirty="0" smtClean="0">
                <a:solidFill>
                  <a:srgbClr val="FFFF00"/>
                </a:solidFill>
                <a:latin typeface="+mn-ea"/>
              </a:rPr>
              <a:t>坍塌的定义</a:t>
            </a:r>
            <a:endParaRPr lang="zh-CN" altLang="en-US" sz="4000" b="1" dirty="0">
              <a:solidFill>
                <a:srgbClr val="FFFF00"/>
              </a:solidFill>
              <a:latin typeface="+mn-ea"/>
            </a:endParaRPr>
          </a:p>
        </p:txBody>
      </p:sp>
      <p:sp>
        <p:nvSpPr>
          <p:cNvPr id="5" name="圆角矩形 4"/>
          <p:cNvSpPr/>
          <p:nvPr/>
        </p:nvSpPr>
        <p:spPr>
          <a:xfrm>
            <a:off x="1619672" y="2285996"/>
            <a:ext cx="5893635" cy="3143272"/>
          </a:xfrm>
          <a:prstGeom prst="roundRect">
            <a:avLst/>
          </a:prstGeom>
          <a:solidFill>
            <a:schemeClr val="bg1">
              <a:alpha val="40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FFFF00"/>
                </a:solidFill>
              </a:rPr>
              <a:t>    </a:t>
            </a:r>
            <a:r>
              <a:rPr lang="zh-CN" altLang="en-US" sz="3200" b="1" dirty="0" smtClean="0">
                <a:solidFill>
                  <a:schemeClr val="tx1"/>
                </a:solidFill>
              </a:rPr>
              <a:t>指物体在外力或重力作用下，超过自身的强度极限或因结构稳定性破坏而造成的事故，如挖沟时的土石塌方、脚手架坍塌、堆置物倒塌等。</a:t>
            </a:r>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16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heckerboard(across)">
                                      <p:cBhvr>
                                        <p:cTn id="7" dur="500"/>
                                        <p:tgtEl>
                                          <p:spTgt spid="5">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heckerboard(across)">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500034" y="-20"/>
            <a:ext cx="8143932" cy="5710925"/>
          </a:xfrm>
          <a:prstGeom prst="rect">
            <a:avLst/>
          </a:prstGeom>
          <a:noFill/>
          <a:ln w="9525">
            <a:noFill/>
            <a:miter lim="800000"/>
            <a:headEnd/>
            <a:tailEnd/>
          </a:ln>
        </p:spPr>
      </p:pic>
      <p:sp>
        <p:nvSpPr>
          <p:cNvPr id="5" name="TextBox 4"/>
          <p:cNvSpPr txBox="1"/>
          <p:nvPr/>
        </p:nvSpPr>
        <p:spPr>
          <a:xfrm>
            <a:off x="1142976" y="214294"/>
            <a:ext cx="6572295" cy="584775"/>
          </a:xfrm>
          <a:prstGeom prst="rect">
            <a:avLst/>
          </a:prstGeom>
          <a:solidFill>
            <a:schemeClr val="dk1">
              <a:alpha val="63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3200" b="1" dirty="0" smtClean="0">
                <a:solidFill>
                  <a:srgbClr val="FFFF00"/>
                </a:solidFill>
              </a:rPr>
              <a:t>一些典型的施工安全事故图片</a:t>
            </a:r>
            <a:endParaRPr lang="zh-CN" altLang="en-US" sz="32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17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71472" y="71418"/>
            <a:ext cx="8001056" cy="15001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1">
            <a:schemeClr val="dk1"/>
          </a:lnRef>
          <a:fillRef idx="3">
            <a:schemeClr val="dk1"/>
          </a:fillRef>
          <a:effectRef idx="2">
            <a:schemeClr val="dk1"/>
          </a:effectRef>
          <a:fontRef idx="minor">
            <a:schemeClr val="lt1"/>
          </a:fontRef>
        </p:style>
        <p:txBody>
          <a:bodyPr>
            <a:normAutofit fontScale="90000"/>
          </a:bodyPr>
          <a:lstStyle/>
          <a:p>
            <a:pPr algn="l"/>
            <a:r>
              <a:rPr lang="en-US" altLang="zh-CN" sz="2400" b="1" dirty="0" smtClean="0">
                <a:solidFill>
                  <a:srgbClr val="FFFF00"/>
                </a:solidFill>
              </a:rPr>
              <a:t/>
            </a:r>
            <a:br>
              <a:rPr lang="en-US" altLang="zh-CN" sz="2400" b="1" dirty="0" smtClean="0">
                <a:solidFill>
                  <a:srgbClr val="FFFF00"/>
                </a:solidFill>
              </a:rPr>
            </a:br>
            <a:r>
              <a:rPr lang="zh-CN" altLang="en-US" sz="3100" b="1" dirty="0" smtClean="0">
                <a:solidFill>
                  <a:schemeClr val="tx1"/>
                </a:solidFill>
              </a:rPr>
              <a:t>从案例中我们总结： </a:t>
            </a:r>
            <a:r>
              <a:rPr lang="en-US" altLang="zh-CN" sz="3100" b="1" dirty="0" smtClean="0">
                <a:solidFill>
                  <a:schemeClr val="tx1"/>
                </a:solidFill>
              </a:rPr>
              <a:t/>
            </a:r>
            <a:br>
              <a:rPr lang="en-US" altLang="zh-CN" sz="3100" b="1" dirty="0" smtClean="0">
                <a:solidFill>
                  <a:schemeClr val="tx1"/>
                </a:solidFill>
              </a:rPr>
            </a:br>
            <a:r>
              <a:rPr lang="en-US" altLang="zh-CN" sz="3100" b="1" dirty="0" smtClean="0">
                <a:solidFill>
                  <a:schemeClr val="tx1"/>
                </a:solidFill>
              </a:rPr>
              <a:t>     1.</a:t>
            </a:r>
            <a:r>
              <a:rPr lang="zh-CN" altLang="en-US" sz="3100" b="1" dirty="0" smtClean="0">
                <a:solidFill>
                  <a:schemeClr val="tx1"/>
                </a:solidFill>
              </a:rPr>
              <a:t>坑、沟、槽土方开挖，深度超过</a:t>
            </a:r>
            <a:r>
              <a:rPr lang="en-US" altLang="zh-CN" sz="3100" b="1" dirty="0" smtClean="0">
                <a:solidFill>
                  <a:schemeClr val="tx1"/>
                </a:solidFill>
              </a:rPr>
              <a:t>1.5 </a:t>
            </a:r>
            <a:r>
              <a:rPr lang="zh-CN" altLang="en-US" sz="3100" b="1" dirty="0" smtClean="0">
                <a:solidFill>
                  <a:schemeClr val="tx1"/>
                </a:solidFill>
              </a:rPr>
              <a:t>米以下的，必须按规定放坡或支护。</a:t>
            </a:r>
            <a:r>
              <a:rPr lang="en-US" altLang="zh-CN" sz="2400" b="1" dirty="0" smtClean="0">
                <a:solidFill>
                  <a:srgbClr val="FFFF00"/>
                </a:solidFill>
              </a:rPr>
              <a:t/>
            </a:r>
            <a:br>
              <a:rPr lang="en-US" altLang="zh-CN" sz="2400" b="1" dirty="0" smtClean="0">
                <a:solidFill>
                  <a:srgbClr val="FFFF00"/>
                </a:solidFill>
              </a:rPr>
            </a:br>
            <a:endParaRPr lang="zh-CN" altLang="en-US" sz="2400" dirty="0">
              <a:solidFill>
                <a:srgbClr val="FFFF00"/>
              </a:solidFill>
            </a:endParaRPr>
          </a:p>
        </p:txBody>
      </p:sp>
      <p:pic>
        <p:nvPicPr>
          <p:cNvPr id="5" name="图片 4" descr="u=1802804849,860037588&amp;fm=21&amp;gp=0.jpg"/>
          <p:cNvPicPr>
            <a:picLocks noChangeAspect="1"/>
          </p:cNvPicPr>
          <p:nvPr/>
        </p:nvPicPr>
        <p:blipFill>
          <a:blip r:embed="rId2" cstate="print"/>
          <a:stretch>
            <a:fillRect/>
          </a:stretch>
        </p:blipFill>
        <p:spPr>
          <a:xfrm>
            <a:off x="1043608" y="1633364"/>
            <a:ext cx="7266940" cy="4081636"/>
          </a:xfrm>
          <a:prstGeom prst="rect">
            <a:avLst/>
          </a:prstGeom>
        </p:spPr>
      </p:pic>
      <p:sp>
        <p:nvSpPr>
          <p:cNvPr id="7" name="TextBox 6"/>
          <p:cNvSpPr txBox="1"/>
          <p:nvPr/>
        </p:nvSpPr>
        <p:spPr>
          <a:xfrm>
            <a:off x="3275856" y="5345668"/>
            <a:ext cx="2000264" cy="369332"/>
          </a:xfrm>
          <a:prstGeom prst="rect">
            <a:avLst/>
          </a:prstGeom>
          <a:noFill/>
        </p:spPr>
        <p:txBody>
          <a:bodyPr wrap="square" rtlCol="0">
            <a:spAutoFit/>
          </a:bodyPr>
          <a:lstStyle/>
          <a:p>
            <a:pPr algn="ctr"/>
            <a:r>
              <a:rPr lang="zh-CN" altLang="en-US" dirty="0" smtClean="0">
                <a:solidFill>
                  <a:srgbClr val="FFFF00"/>
                </a:solidFill>
              </a:rPr>
              <a:t>放坡示例图</a:t>
            </a:r>
            <a:endParaRPr lang="zh-CN" altLang="en-US" dirty="0">
              <a:solidFill>
                <a:srgbClr val="FFFF00"/>
              </a:solidFill>
            </a:endParaRPr>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18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714348" y="0"/>
            <a:ext cx="7715250" cy="5715000"/>
          </a:xfrm>
          <a:prstGeom prst="rect">
            <a:avLst/>
          </a:prstGeom>
          <a:noFill/>
          <a:ln w="9525">
            <a:noFill/>
            <a:miter lim="800000"/>
            <a:headEnd/>
            <a:tailEnd/>
          </a:ln>
        </p:spPr>
      </p:pic>
      <p:sp>
        <p:nvSpPr>
          <p:cNvPr id="5" name="TextBox 4"/>
          <p:cNvSpPr txBox="1"/>
          <p:nvPr/>
        </p:nvSpPr>
        <p:spPr>
          <a:xfrm>
            <a:off x="785786" y="68029"/>
            <a:ext cx="2143140" cy="646331"/>
          </a:xfrm>
          <a:prstGeom prst="rect">
            <a:avLst/>
          </a:prstGeom>
          <a:noFill/>
        </p:spPr>
        <p:txBody>
          <a:bodyPr wrap="square" rtlCol="0">
            <a:spAutoFit/>
          </a:bodyPr>
          <a:lstStyle/>
          <a:p>
            <a:r>
              <a:rPr lang="zh-CN" altLang="en-US" sz="3600" b="1" dirty="0" smtClean="0">
                <a:solidFill>
                  <a:srgbClr val="FFFF00"/>
                </a:solidFill>
                <a:latin typeface="微软雅黑" panose="020B0503020204020204" pitchFamily="34" charset="-122"/>
                <a:ea typeface="微软雅黑" panose="020B0503020204020204" pitchFamily="34" charset="-122"/>
              </a:rPr>
              <a:t>案例分析</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19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71472" y="428608"/>
            <a:ext cx="8001056" cy="1015663"/>
          </a:xfrm>
          <a:prstGeom prst="rect">
            <a:avLst/>
          </a:prstGeom>
          <a:solidFill>
            <a:schemeClr val="accent1">
              <a:alpha val="44000"/>
            </a:schemeClr>
          </a:solidFill>
        </p:spPr>
        <p:txBody>
          <a:bodyPr wrap="square" rtlCol="0">
            <a:spAutoFit/>
          </a:bodyPr>
          <a:lstStyle/>
          <a:p>
            <a:pPr algn="ctr"/>
            <a:r>
              <a:rPr lang="zh-CN" altLang="en-US" sz="6000" b="1" dirty="0" smtClean="0">
                <a:solidFill>
                  <a:schemeClr val="bg1"/>
                </a:solidFill>
                <a:latin typeface="黑体" panose="02010609060101010101" pitchFamily="49" charset="-122"/>
                <a:ea typeface="黑体" panose="02010609060101010101" pitchFamily="49" charset="-122"/>
              </a:rPr>
              <a:t>一、自我保护常识</a:t>
            </a:r>
            <a:endParaRPr lang="zh-CN" altLang="en-US" sz="6000" b="1" dirty="0">
              <a:solidFill>
                <a:schemeClr val="bg1"/>
              </a:solidFill>
              <a:latin typeface="黑体" panose="02010609060101010101" pitchFamily="49" charset="-122"/>
              <a:ea typeface="黑体" panose="02010609060101010101" pitchFamily="49" charset="-122"/>
            </a:endParaRPr>
          </a:p>
        </p:txBody>
      </p:sp>
      <p:sp>
        <p:nvSpPr>
          <p:cNvPr id="8" name="矩形 7"/>
          <p:cNvSpPr/>
          <p:nvPr/>
        </p:nvSpPr>
        <p:spPr>
          <a:xfrm>
            <a:off x="8322246" y="4009628"/>
            <a:ext cx="792088" cy="230832"/>
          </a:xfrm>
          <a:prstGeom prst="rect">
            <a:avLst/>
          </a:prstGeom>
        </p:spPr>
        <p:txBody>
          <a:bodyPr wrap="square">
            <a:spAutoFit/>
          </a:bodyPr>
          <a:lstStyle/>
          <a:p>
            <a:pPr lvl="0"/>
            <a:r>
              <a:rPr lang="en-US" altLang="zh-CN" sz="100" dirty="0"/>
              <a:t>PPT</a:t>
            </a:r>
            <a:r>
              <a:rPr lang="zh-CN" altLang="en-US" sz="100" dirty="0"/>
              <a:t>模板下载：</a:t>
            </a:r>
            <a:r>
              <a:rPr lang="en-US" altLang="zh-CN" sz="100" dirty="0"/>
              <a:t>www.1ppt.com/moban/     </a:t>
            </a:r>
            <a:r>
              <a:rPr lang="zh-CN" altLang="en-US" sz="100" dirty="0"/>
              <a:t>行业</a:t>
            </a:r>
            <a:r>
              <a:rPr lang="en-US" altLang="zh-CN" sz="100" dirty="0"/>
              <a:t>PPT</a:t>
            </a:r>
            <a:r>
              <a:rPr lang="zh-CN" altLang="en-US" sz="100" dirty="0"/>
              <a:t>模板：</a:t>
            </a:r>
            <a:r>
              <a:rPr lang="en-US" altLang="zh-CN" sz="100" dirty="0"/>
              <a:t>www.1ppt.com/hangye/ </a:t>
            </a:r>
          </a:p>
          <a:p>
            <a:pPr lvl="0"/>
            <a:r>
              <a:rPr lang="zh-CN" altLang="en-US" sz="100" dirty="0"/>
              <a:t>节日</a:t>
            </a:r>
            <a:r>
              <a:rPr lang="en-US" altLang="zh-CN" sz="100" dirty="0"/>
              <a:t>PPT</a:t>
            </a:r>
            <a:r>
              <a:rPr lang="zh-CN" altLang="en-US" sz="100" dirty="0"/>
              <a:t>模板：</a:t>
            </a:r>
            <a:r>
              <a:rPr lang="en-US" altLang="zh-CN" sz="100" dirty="0"/>
              <a:t>www.1ppt.com/jieri/           PPT</a:t>
            </a:r>
            <a:r>
              <a:rPr lang="zh-CN" altLang="en-US" sz="100" dirty="0"/>
              <a:t>素材下载：</a:t>
            </a:r>
            <a:r>
              <a:rPr lang="en-US" altLang="zh-CN" sz="100" dirty="0"/>
              <a:t>www.1ppt.com/sucai/</a:t>
            </a:r>
          </a:p>
          <a:p>
            <a:pPr lvl="0"/>
            <a:r>
              <a:rPr lang="en-US" altLang="zh-CN" sz="100" dirty="0"/>
              <a:t>PPT</a:t>
            </a:r>
            <a:r>
              <a:rPr lang="zh-CN" altLang="en-US" sz="100" dirty="0"/>
              <a:t>背景图片：</a:t>
            </a:r>
            <a:r>
              <a:rPr lang="en-US" altLang="zh-CN" sz="100" dirty="0"/>
              <a:t>www.1ppt.com/beijing/      PPT</a:t>
            </a:r>
            <a:r>
              <a:rPr lang="zh-CN" altLang="en-US" sz="100" dirty="0"/>
              <a:t>图表下载：</a:t>
            </a:r>
            <a:r>
              <a:rPr lang="en-US" altLang="zh-CN" sz="100" dirty="0"/>
              <a:t>www.1ppt.com/tubiao/      </a:t>
            </a:r>
          </a:p>
          <a:p>
            <a:pPr lvl="0"/>
            <a:r>
              <a:rPr lang="zh-CN" altLang="en-US" sz="100" dirty="0"/>
              <a:t>优秀</a:t>
            </a:r>
            <a:r>
              <a:rPr lang="en-US" altLang="zh-CN" sz="100" dirty="0"/>
              <a:t>PPT</a:t>
            </a:r>
            <a:r>
              <a:rPr lang="zh-CN" altLang="en-US" sz="100" dirty="0"/>
              <a:t>下载：</a:t>
            </a:r>
            <a:r>
              <a:rPr lang="en-US" altLang="zh-CN" sz="100" dirty="0"/>
              <a:t>www.1ppt.com/xiazai/        PPT</a:t>
            </a:r>
            <a:r>
              <a:rPr lang="zh-CN" altLang="en-US" sz="100" dirty="0"/>
              <a:t>教程： </a:t>
            </a:r>
            <a:r>
              <a:rPr lang="en-US" altLang="zh-CN" sz="100" dirty="0"/>
              <a:t>www.1ppt.com/powerpoint/      </a:t>
            </a:r>
          </a:p>
          <a:p>
            <a:pPr lvl="0"/>
            <a:r>
              <a:rPr lang="en-US" altLang="zh-CN" sz="100" dirty="0"/>
              <a:t>Word</a:t>
            </a:r>
            <a:r>
              <a:rPr lang="zh-CN" altLang="en-US" sz="100" dirty="0"/>
              <a:t>教程： </a:t>
            </a:r>
            <a:r>
              <a:rPr lang="en-US" altLang="zh-CN" sz="100" dirty="0"/>
              <a:t>www.1ppt.com/word/              Excel</a:t>
            </a:r>
            <a:r>
              <a:rPr lang="zh-CN" altLang="en-US" sz="100" dirty="0"/>
              <a:t>教程：</a:t>
            </a:r>
            <a:r>
              <a:rPr lang="en-US" altLang="zh-CN" sz="100" dirty="0"/>
              <a:t>www.1ppt.com/excel/  </a:t>
            </a:r>
          </a:p>
          <a:p>
            <a:pPr lvl="0"/>
            <a:r>
              <a:rPr lang="zh-CN" altLang="en-US" sz="100" dirty="0"/>
              <a:t>资料下载：</a:t>
            </a:r>
            <a:r>
              <a:rPr lang="en-US" altLang="zh-CN" sz="100" dirty="0"/>
              <a:t>www.1ppt.com/ziliao/                PPT</a:t>
            </a:r>
            <a:r>
              <a:rPr lang="zh-CN" altLang="en-US" sz="100" dirty="0"/>
              <a:t>课件下载：</a:t>
            </a:r>
            <a:r>
              <a:rPr lang="en-US" altLang="zh-CN" sz="100" dirty="0"/>
              <a:t>www.1ppt.com/kejian/ </a:t>
            </a:r>
          </a:p>
          <a:p>
            <a:pPr lvl="0"/>
            <a:r>
              <a:rPr lang="zh-CN" altLang="en-US" sz="100" dirty="0"/>
              <a:t>范文下载：</a:t>
            </a:r>
            <a:r>
              <a:rPr lang="en-US" altLang="zh-CN" sz="100" dirty="0"/>
              <a:t>www.1ppt.com/fanwen/             </a:t>
            </a:r>
            <a:r>
              <a:rPr lang="zh-CN" altLang="en-US" sz="100" dirty="0"/>
              <a:t>试卷下载：</a:t>
            </a:r>
            <a:r>
              <a:rPr lang="en-US" altLang="zh-CN" sz="100" dirty="0"/>
              <a:t>www.1ppt.com/shiti/  </a:t>
            </a:r>
          </a:p>
          <a:p>
            <a:pPr lvl="0"/>
            <a:r>
              <a:rPr lang="zh-CN" altLang="en-US" sz="100" dirty="0"/>
              <a:t>教案下载：</a:t>
            </a:r>
            <a:r>
              <a:rPr lang="en-US" altLang="zh-CN" sz="100" dirty="0"/>
              <a:t>www.1ppt.com/jiaoan/  </a:t>
            </a:r>
          </a:p>
          <a:p>
            <a:pPr lvl="0"/>
            <a:r>
              <a:rPr lang="en-US" altLang="zh-CN" sz="100" dirty="0"/>
              <a:t> </a:t>
            </a:r>
            <a:endParaRPr lang="zh-CN" altLang="en-US" sz="1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714360"/>
            <a:ext cx="8286808" cy="4214842"/>
          </a:xfrm>
          <a:solidFill>
            <a:schemeClr val="bg1">
              <a:lumMod val="50000"/>
              <a:alpha val="68000"/>
            </a:schemeClr>
          </a:solidFill>
        </p:spPr>
        <p:txBody>
          <a:bodyPr>
            <a:normAutofit/>
          </a:bodyPr>
          <a:lstStyle/>
          <a:p>
            <a:pPr>
              <a:buNone/>
            </a:pPr>
            <a:r>
              <a:rPr lang="zh-CN" altLang="en-US" b="1" dirty="0" smtClean="0">
                <a:solidFill>
                  <a:srgbClr val="FFFF00"/>
                </a:solidFill>
              </a:rPr>
              <a:t>从案例中我们总结：　　</a:t>
            </a:r>
            <a:endParaRPr lang="en-US" altLang="zh-CN" b="1" dirty="0" smtClean="0">
              <a:solidFill>
                <a:srgbClr val="FFFF00"/>
              </a:solidFill>
            </a:endParaRPr>
          </a:p>
          <a:p>
            <a:pPr>
              <a:buNone/>
            </a:pPr>
            <a:r>
              <a:rPr lang="en-US" altLang="zh-CN" b="1" dirty="0" smtClean="0">
                <a:solidFill>
                  <a:srgbClr val="FFFF00"/>
                </a:solidFill>
              </a:rPr>
              <a:t>        1.</a:t>
            </a:r>
            <a:r>
              <a:rPr lang="zh-CN" altLang="en-US" b="1" dirty="0" smtClean="0">
                <a:solidFill>
                  <a:srgbClr val="FFFF00"/>
                </a:solidFill>
              </a:rPr>
              <a:t>挖掘土方应从上而下施工，禁止采用挖空底脚的操作方法，并做好排水措施。</a:t>
            </a:r>
            <a:br>
              <a:rPr lang="zh-CN" altLang="en-US" b="1" dirty="0" smtClean="0">
                <a:solidFill>
                  <a:srgbClr val="FFFF00"/>
                </a:solidFill>
              </a:rPr>
            </a:br>
            <a:r>
              <a:rPr lang="zh-CN" altLang="en-US" b="1" dirty="0" smtClean="0">
                <a:solidFill>
                  <a:srgbClr val="FFFF00"/>
                </a:solidFill>
              </a:rPr>
              <a:t>    </a:t>
            </a:r>
            <a:r>
              <a:rPr lang="en-US" altLang="zh-CN" b="1" dirty="0" smtClean="0">
                <a:solidFill>
                  <a:srgbClr val="FFFF00"/>
                </a:solidFill>
              </a:rPr>
              <a:t>2.</a:t>
            </a:r>
            <a:r>
              <a:rPr lang="zh-CN" altLang="en-US" b="1" dirty="0" smtClean="0">
                <a:solidFill>
                  <a:srgbClr val="FFFF00"/>
                </a:solidFill>
              </a:rPr>
              <a:t>挖出的泥土要按规定放置或外运，不得随意沿围墙或临时建筑堆放。</a:t>
            </a:r>
            <a:br>
              <a:rPr lang="zh-CN" altLang="en-US" b="1" dirty="0" smtClean="0">
                <a:solidFill>
                  <a:srgbClr val="FFFF00"/>
                </a:solidFill>
              </a:rPr>
            </a:br>
            <a:r>
              <a:rPr lang="zh-CN" altLang="en-US" b="1" dirty="0" smtClean="0">
                <a:solidFill>
                  <a:srgbClr val="FFFF00"/>
                </a:solidFill>
              </a:rPr>
              <a:t>　</a:t>
            </a:r>
            <a:r>
              <a:rPr lang="en-US" altLang="zh-CN" b="1" dirty="0" smtClean="0">
                <a:solidFill>
                  <a:srgbClr val="FFFF00"/>
                </a:solidFill>
              </a:rPr>
              <a:t>3.</a:t>
            </a:r>
            <a:r>
              <a:rPr lang="zh-CN" altLang="en-US" b="1" dirty="0" smtClean="0">
                <a:solidFill>
                  <a:srgbClr val="FFFF00"/>
                </a:solidFill>
              </a:rPr>
              <a:t>基坑、井坑的边坡和支护系统应随时检查，发现边坡有裂痕，疏松等危险征兆，应立即疏散人员采取加固措施，消除隐患。</a:t>
            </a:r>
            <a:endParaRPr lang="zh-CN" altLang="en-US" dirty="0">
              <a:solidFill>
                <a:srgbClr val="FFFF00"/>
              </a:solidFill>
            </a:endParaRP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20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descr="1427349949985.jpg"/>
          <p:cNvPicPr>
            <a:picLocks noGrp="1" noChangeAspect="1"/>
          </p:cNvPicPr>
          <p:nvPr>
            <p:ph idx="1"/>
          </p:nvPr>
        </p:nvPicPr>
        <p:blipFill>
          <a:blip r:embed="rId2" cstate="print"/>
          <a:stretch>
            <a:fillRect/>
          </a:stretch>
        </p:blipFill>
        <p:spPr>
          <a:xfrm>
            <a:off x="-1" y="0"/>
            <a:ext cx="4104867" cy="2713484"/>
          </a:xfrm>
        </p:spPr>
      </p:pic>
      <p:pic>
        <p:nvPicPr>
          <p:cNvPr id="10" name="图片 9" descr="16711427408045736.jpg"/>
          <p:cNvPicPr>
            <a:picLocks noChangeAspect="1"/>
          </p:cNvPicPr>
          <p:nvPr/>
        </p:nvPicPr>
        <p:blipFill>
          <a:blip r:embed="rId3" cstate="print"/>
          <a:stretch>
            <a:fillRect/>
          </a:stretch>
        </p:blipFill>
        <p:spPr>
          <a:xfrm>
            <a:off x="4191000" y="1"/>
            <a:ext cx="4953000" cy="2713484"/>
          </a:xfrm>
          <a:prstGeom prst="rect">
            <a:avLst/>
          </a:prstGeom>
        </p:spPr>
      </p:pic>
      <p:pic>
        <p:nvPicPr>
          <p:cNvPr id="11" name="图片 10" descr="142747492537188710.jpg"/>
          <p:cNvPicPr>
            <a:picLocks noChangeAspect="1"/>
          </p:cNvPicPr>
          <p:nvPr/>
        </p:nvPicPr>
        <p:blipFill>
          <a:blip r:embed="rId4" cstate="print"/>
          <a:stretch>
            <a:fillRect/>
          </a:stretch>
        </p:blipFill>
        <p:spPr>
          <a:xfrm>
            <a:off x="0" y="2857500"/>
            <a:ext cx="4067944" cy="2857500"/>
          </a:xfrm>
          <a:prstGeom prst="rect">
            <a:avLst/>
          </a:prstGeom>
        </p:spPr>
      </p:pic>
      <p:sp>
        <p:nvSpPr>
          <p:cNvPr id="12" name="Rectangle 10"/>
          <p:cNvSpPr>
            <a:spLocks noChangeArrowheads="1"/>
          </p:cNvSpPr>
          <p:nvPr/>
        </p:nvSpPr>
        <p:spPr bwMode="auto">
          <a:xfrm rot="19793690">
            <a:off x="429333" y="1504364"/>
            <a:ext cx="8028195" cy="1841500"/>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zh-CN" altLang="en-US" sz="4800" b="1" i="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违章交叉作业、搭设不合理！</a:t>
            </a:r>
            <a:endParaRPr lang="zh-CN" altLang="en-US" sz="4800" b="1" i="1" dirty="0">
              <a:solidFill>
                <a:srgbClr val="FF33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圆角矩形 12"/>
          <p:cNvSpPr/>
          <p:nvPr/>
        </p:nvSpPr>
        <p:spPr>
          <a:xfrm>
            <a:off x="4211960" y="2785492"/>
            <a:ext cx="4932040" cy="2929508"/>
          </a:xfrm>
          <a:prstGeom prst="roundRect">
            <a:avLst/>
          </a:prstGeom>
          <a:solidFill>
            <a:schemeClr val="bg1">
              <a:alpha val="69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tx1"/>
                </a:solidFill>
                <a:latin typeface="黑体" panose="02010609060101010101" pitchFamily="49" charset="-122"/>
                <a:ea typeface="黑体" panose="02010609060101010101" pitchFamily="49" charset="-122"/>
              </a:rPr>
              <a:t>2015</a:t>
            </a:r>
            <a:r>
              <a:rPr lang="zh-CN" altLang="en-US" sz="2000" b="1" dirty="0" smtClean="0">
                <a:solidFill>
                  <a:schemeClr val="tx1"/>
                </a:solidFill>
                <a:latin typeface="黑体" panose="02010609060101010101" pitchFamily="49" charset="-122"/>
                <a:ea typeface="黑体" panose="02010609060101010101" pitchFamily="49" charset="-122"/>
              </a:rPr>
              <a:t>年</a:t>
            </a:r>
            <a:r>
              <a:rPr lang="en-US" altLang="zh-CN" sz="2000" b="1" dirty="0" smtClean="0">
                <a:solidFill>
                  <a:schemeClr val="tx1"/>
                </a:solidFill>
                <a:latin typeface="黑体" panose="02010609060101010101" pitchFamily="49" charset="-122"/>
                <a:ea typeface="黑体" panose="02010609060101010101" pitchFamily="49" charset="-122"/>
              </a:rPr>
              <a:t>3</a:t>
            </a:r>
            <a:r>
              <a:rPr lang="zh-CN" altLang="en-US" sz="2000" b="1" dirty="0" smtClean="0">
                <a:solidFill>
                  <a:schemeClr val="tx1"/>
                </a:solidFill>
                <a:latin typeface="黑体" panose="02010609060101010101" pitchFamily="49" charset="-122"/>
                <a:ea typeface="黑体" panose="02010609060101010101" pitchFamily="49" charset="-122"/>
              </a:rPr>
              <a:t>月</a:t>
            </a:r>
            <a:r>
              <a:rPr lang="en-US" altLang="zh-CN" sz="2000" b="1" dirty="0" smtClean="0">
                <a:solidFill>
                  <a:schemeClr val="tx1"/>
                </a:solidFill>
                <a:latin typeface="黑体" panose="02010609060101010101" pitchFamily="49" charset="-122"/>
                <a:ea typeface="黑体" panose="02010609060101010101" pitchFamily="49" charset="-122"/>
              </a:rPr>
              <a:t>16</a:t>
            </a:r>
            <a:r>
              <a:rPr lang="zh-CN" altLang="en-US" sz="2000" b="1" dirty="0" smtClean="0">
                <a:solidFill>
                  <a:schemeClr val="tx1"/>
                </a:solidFill>
                <a:latin typeface="黑体" panose="02010609060101010101" pitchFamily="49" charset="-122"/>
                <a:ea typeface="黑体" panose="02010609060101010101" pitchFamily="49" charset="-122"/>
              </a:rPr>
              <a:t>日，广西南宁市一在建工业标准厂房脚手架发生坍塌事故，造成</a:t>
            </a:r>
            <a:r>
              <a:rPr lang="en-US" altLang="zh-CN" sz="2000" b="1" dirty="0" smtClean="0">
                <a:solidFill>
                  <a:schemeClr val="tx1"/>
                </a:solidFill>
                <a:latin typeface="黑体" panose="02010609060101010101" pitchFamily="49" charset="-122"/>
                <a:ea typeface="黑体" panose="02010609060101010101" pitchFamily="49" charset="-122"/>
              </a:rPr>
              <a:t>6</a:t>
            </a:r>
            <a:r>
              <a:rPr lang="zh-CN" altLang="en-US" sz="2000" b="1" dirty="0" smtClean="0">
                <a:solidFill>
                  <a:schemeClr val="tx1"/>
                </a:solidFill>
                <a:latin typeface="黑体" panose="02010609060101010101" pitchFamily="49" charset="-122"/>
                <a:ea typeface="黑体" panose="02010609060101010101" pitchFamily="49" charset="-122"/>
              </a:rPr>
              <a:t>人死亡，</a:t>
            </a:r>
            <a:r>
              <a:rPr lang="en-US" altLang="zh-CN" sz="2000" b="1" dirty="0" smtClean="0">
                <a:solidFill>
                  <a:schemeClr val="tx1"/>
                </a:solidFill>
                <a:latin typeface="黑体" panose="02010609060101010101" pitchFamily="49" charset="-122"/>
                <a:ea typeface="黑体" panose="02010609060101010101" pitchFamily="49" charset="-122"/>
              </a:rPr>
              <a:t>3</a:t>
            </a:r>
            <a:r>
              <a:rPr lang="zh-CN" altLang="en-US" sz="2000" b="1" dirty="0" smtClean="0">
                <a:solidFill>
                  <a:schemeClr val="tx1"/>
                </a:solidFill>
                <a:latin typeface="黑体" panose="02010609060101010101" pitchFamily="49" charset="-122"/>
                <a:ea typeface="黑体" panose="02010609060101010101" pitchFamily="49" charset="-122"/>
              </a:rPr>
              <a:t>人重伤，</a:t>
            </a:r>
            <a:r>
              <a:rPr lang="en-US" altLang="zh-CN" sz="2000" b="1" dirty="0" smtClean="0">
                <a:solidFill>
                  <a:schemeClr val="tx1"/>
                </a:solidFill>
                <a:latin typeface="黑体" panose="02010609060101010101" pitchFamily="49" charset="-122"/>
                <a:ea typeface="黑体" panose="02010609060101010101" pitchFamily="49" charset="-122"/>
              </a:rPr>
              <a:t>7</a:t>
            </a:r>
            <a:r>
              <a:rPr lang="zh-CN" altLang="en-US" sz="2000" b="1" dirty="0" smtClean="0">
                <a:solidFill>
                  <a:schemeClr val="tx1"/>
                </a:solidFill>
                <a:latin typeface="黑体" panose="02010609060101010101" pitchFamily="49" charset="-122"/>
                <a:ea typeface="黑体" panose="02010609060101010101" pitchFamily="49" charset="-122"/>
              </a:rPr>
              <a:t>人轻伤。事故发生前，工人正进行脚手架拆除作业，未按拆除由上而下、四周环绕拆除作业，采取了上下交叉、单面拆除作业；而在脚手架搭设时连墙件设置数量偏少、超过二十米高度未进行悬挑式脚手架搭设</a:t>
            </a:r>
            <a:r>
              <a:rPr lang="zh-CN" altLang="en-US" sz="2800" dirty="0" smtClean="0">
                <a:solidFill>
                  <a:schemeClr val="tx1"/>
                </a:solidFill>
              </a:rPr>
              <a:t>。</a:t>
            </a:r>
            <a:endParaRPr lang="zh-CN" altLang="en-US" sz="2800" dirty="0">
              <a:solidFill>
                <a:schemeClr val="tx1"/>
              </a:solidFill>
            </a:endParaRPr>
          </a:p>
        </p:txBody>
      </p:sp>
      <p:sp>
        <p:nvSpPr>
          <p:cNvPr id="7" name="灯片编号占位符 6"/>
          <p:cNvSpPr>
            <a:spLocks noGrp="1"/>
          </p:cNvSpPr>
          <p:nvPr>
            <p:ph type="sldNum" sz="quarter" idx="12"/>
          </p:nvPr>
        </p:nvSpPr>
        <p:spPr/>
        <p:txBody>
          <a:bodyPr/>
          <a:lstStyle/>
          <a:p>
            <a:fld id="{E6BD4D8A-31EF-4AD6-81D8-CDF57A2EBC9F}" type="slidenum">
              <a:rPr lang="zh-CN" altLang="en-US" smtClean="0"/>
              <a:pPr/>
              <a:t>21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bg/>
                                          </p:spTgt>
                                        </p:tgtEl>
                                        <p:attrNameLst>
                                          <p:attrName>style.visibility</p:attrName>
                                        </p:attrNameLst>
                                      </p:cBhvr>
                                      <p:to>
                                        <p:strVal val="visible"/>
                                      </p:to>
                                    </p:set>
                                    <p:animEffect transition="in" filter="fade">
                                      <p:cBhvr>
                                        <p:cTn id="25" dur="2000"/>
                                        <p:tgtEl>
                                          <p:spTgt spid="13">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20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750079"/>
            <a:ext cx="8286808" cy="4214842"/>
          </a:xfrm>
          <a:solidFill>
            <a:schemeClr val="bg1">
              <a:lumMod val="50000"/>
              <a:alpha val="68000"/>
            </a:schemeClr>
          </a:solidFill>
        </p:spPr>
        <p:txBody>
          <a:bodyPr>
            <a:normAutofit lnSpcReduction="10000"/>
          </a:bodyPr>
          <a:lstStyle/>
          <a:p>
            <a:pPr eaLnBrk="0" hangingPunct="0">
              <a:buNone/>
            </a:pPr>
            <a:endParaRPr lang="en-US" altLang="zh-CN" b="1" dirty="0" smtClean="0">
              <a:solidFill>
                <a:srgbClr val="FFFF00"/>
              </a:solidFill>
            </a:endParaRPr>
          </a:p>
          <a:p>
            <a:pPr eaLnBrk="0" hangingPunct="0">
              <a:buNone/>
            </a:pPr>
            <a:r>
              <a:rPr lang="zh-CN" altLang="en-US" b="1" dirty="0" smtClean="0">
                <a:solidFill>
                  <a:srgbClr val="FFFF00"/>
                </a:solidFill>
              </a:rPr>
              <a:t>　</a:t>
            </a:r>
            <a:r>
              <a:rPr lang="zh-CN" altLang="en-US" b="1" dirty="0" smtClean="0">
                <a:solidFill>
                  <a:srgbClr val="FFFF00"/>
                </a:solidFill>
                <a:cs typeface="Arial" panose="020B0604020202020204" pitchFamily="34" charset="0"/>
              </a:rPr>
              <a:t>从案例中我们总结：</a:t>
            </a:r>
            <a:endParaRPr lang="en-US" altLang="zh-CN" b="1" dirty="0" smtClean="0">
              <a:solidFill>
                <a:srgbClr val="FFFF00"/>
              </a:solidFill>
              <a:cs typeface="Arial" panose="020B0604020202020204" pitchFamily="34" charset="0"/>
            </a:endParaRPr>
          </a:p>
          <a:p>
            <a:pPr eaLnBrk="0" hangingPunct="0">
              <a:buNone/>
            </a:pPr>
            <a:r>
              <a:rPr lang="en-US" altLang="zh-CN" b="1" dirty="0" smtClean="0">
                <a:solidFill>
                  <a:srgbClr val="FFFF00"/>
                </a:solidFill>
                <a:cs typeface="Arial" panose="020B0604020202020204" pitchFamily="34" charset="0"/>
              </a:rPr>
              <a:t>    1.</a:t>
            </a:r>
            <a:r>
              <a:rPr lang="zh-CN" altLang="en-US" b="1" dirty="0" smtClean="0">
                <a:solidFill>
                  <a:srgbClr val="FFFF00"/>
                </a:solidFill>
                <a:cs typeface="Arial" panose="020B0604020202020204" pitchFamily="34" charset="0"/>
              </a:rPr>
              <a:t>交叉作业要注意制定安全措施，错开作业时间或工序，脚手架搭设必须严格按照规范及方案要求。</a:t>
            </a:r>
            <a:r>
              <a:rPr lang="zh-CN" altLang="en-US" b="1" dirty="0" smtClean="0">
                <a:solidFill>
                  <a:srgbClr val="FFFF00"/>
                </a:solidFill>
              </a:rPr>
              <a:t> </a:t>
            </a:r>
            <a:endParaRPr lang="en-US" altLang="zh-CN" b="1" dirty="0" smtClean="0">
              <a:solidFill>
                <a:srgbClr val="FFFF00"/>
              </a:solidFill>
            </a:endParaRPr>
          </a:p>
          <a:p>
            <a:pPr eaLnBrk="0" hangingPunct="0">
              <a:buNone/>
            </a:pPr>
            <a:r>
              <a:rPr lang="en-US" altLang="zh-CN" b="1" dirty="0" smtClean="0">
                <a:solidFill>
                  <a:srgbClr val="FFFF00"/>
                </a:solidFill>
              </a:rPr>
              <a:t>     2.</a:t>
            </a:r>
            <a:r>
              <a:rPr lang="zh-CN" altLang="en-US" b="1" dirty="0" smtClean="0">
                <a:solidFill>
                  <a:srgbClr val="FFFF00"/>
                </a:solidFill>
              </a:rPr>
              <a:t>我部桥梁工区牵涉脚手架较多，特别后期箱梁支架模板体系，采用满堂支架搭设；必须按照专项施工方案进行施工作业。</a:t>
            </a:r>
            <a:endParaRPr lang="zh-CN" altLang="en-US" b="1" dirty="0">
              <a:solidFill>
                <a:srgbClr val="FFFF00"/>
              </a:solidFill>
            </a:endParaRP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22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265212"/>
            <a:ext cx="8784976" cy="5184575"/>
          </a:xfrm>
          <a:solidFill>
            <a:schemeClr val="bg1">
              <a:lumMod val="50000"/>
              <a:alpha val="68000"/>
            </a:schemeClr>
          </a:solidFill>
        </p:spPr>
        <p:txBody>
          <a:bodyPr>
            <a:normAutofit fontScale="77500" lnSpcReduction="20000"/>
          </a:bodyPr>
          <a:lstStyle/>
          <a:p>
            <a:pPr eaLnBrk="0" hangingPunct="0">
              <a:lnSpc>
                <a:spcPct val="110000"/>
              </a:lnSpc>
              <a:buNone/>
            </a:pPr>
            <a:r>
              <a:rPr lang="en-US" altLang="zh-CN" b="1" dirty="0" smtClean="0">
                <a:solidFill>
                  <a:srgbClr val="FFFF00"/>
                </a:solidFill>
              </a:rPr>
              <a:t> </a:t>
            </a:r>
            <a:r>
              <a:rPr lang="en-US" altLang="zh-CN" b="1" dirty="0" smtClean="0">
                <a:solidFill>
                  <a:srgbClr val="FF0000"/>
                </a:solidFill>
              </a:rPr>
              <a:t> </a:t>
            </a:r>
            <a:r>
              <a:rPr lang="zh-CN" altLang="en-US" sz="3600" b="1" dirty="0" smtClean="0"/>
              <a:t>此外，在预防坍塌事故的预防措施中还应注意：</a:t>
            </a:r>
            <a:endParaRPr lang="en-US" altLang="zh-CN" sz="3600" b="1" dirty="0" smtClean="0"/>
          </a:p>
          <a:p>
            <a:pPr>
              <a:lnSpc>
                <a:spcPct val="110000"/>
              </a:lnSpc>
              <a:buNone/>
            </a:pPr>
            <a:r>
              <a:rPr lang="en-US" altLang="zh-CN" sz="3600" b="1" dirty="0" smtClean="0">
                <a:solidFill>
                  <a:srgbClr val="FFFF00"/>
                </a:solidFill>
              </a:rPr>
              <a:t>1.</a:t>
            </a:r>
            <a:r>
              <a:rPr lang="zh-CN" altLang="en-US" sz="3600" b="1" dirty="0" smtClean="0">
                <a:solidFill>
                  <a:srgbClr val="FFFF00"/>
                </a:solidFill>
              </a:rPr>
              <a:t>各种模板支撑，必须按照模板支撑设计方案要求，立杆、横杆间距必须满足要求，不能减少和扩大，特别是采用木支撑施工法，防止模板砼施工时坍塌。</a:t>
            </a:r>
            <a:endParaRPr lang="en-US" altLang="zh-CN" sz="3600" b="1" dirty="0" smtClean="0">
              <a:solidFill>
                <a:srgbClr val="FFFF00"/>
              </a:solidFill>
            </a:endParaRPr>
          </a:p>
          <a:p>
            <a:pPr>
              <a:lnSpc>
                <a:spcPct val="110000"/>
              </a:lnSpc>
              <a:buNone/>
            </a:pPr>
            <a:r>
              <a:rPr lang="en-US" altLang="zh-CN" sz="3600" b="1" dirty="0" smtClean="0">
                <a:solidFill>
                  <a:srgbClr val="FFFF00"/>
                </a:solidFill>
              </a:rPr>
              <a:t>2.</a:t>
            </a:r>
            <a:r>
              <a:rPr lang="zh-CN" altLang="en-US" sz="3600" b="1" dirty="0" smtClean="0">
                <a:solidFill>
                  <a:srgbClr val="FFFF00"/>
                </a:solidFill>
              </a:rPr>
              <a:t>施工中必须严格控制建筑材料、模板、施工机械、机具或其他物料在支架或工作平台上的堆放数量和重量，以避免产生过大的集中荷载，造成支架扭曲或工作平台断裂坍塌。</a:t>
            </a:r>
            <a:endParaRPr lang="en-US" altLang="zh-CN" sz="3600" b="1" dirty="0" smtClean="0">
              <a:solidFill>
                <a:srgbClr val="FFFF00"/>
              </a:solidFill>
            </a:endParaRPr>
          </a:p>
          <a:p>
            <a:pPr>
              <a:lnSpc>
                <a:spcPct val="110000"/>
              </a:lnSpc>
              <a:buNone/>
            </a:pPr>
            <a:r>
              <a:rPr lang="en-US" altLang="zh-CN" sz="3600" b="1" dirty="0" smtClean="0">
                <a:solidFill>
                  <a:srgbClr val="FFFF00"/>
                </a:solidFill>
              </a:rPr>
              <a:t>3.</a:t>
            </a:r>
            <a:r>
              <a:rPr lang="zh-CN" altLang="en-US" sz="3600" b="1" dirty="0" smtClean="0">
                <a:solidFill>
                  <a:srgbClr val="FFFF00"/>
                </a:solidFill>
              </a:rPr>
              <a:t>距临时围墙</a:t>
            </a:r>
            <a:r>
              <a:rPr lang="en-US" altLang="zh-CN" sz="3600" b="1" dirty="0" smtClean="0">
                <a:solidFill>
                  <a:srgbClr val="FFFF00"/>
                </a:solidFill>
              </a:rPr>
              <a:t>2 </a:t>
            </a:r>
            <a:r>
              <a:rPr lang="zh-CN" altLang="en-US" sz="3600" b="1" dirty="0" smtClean="0">
                <a:solidFill>
                  <a:srgbClr val="FFFF00"/>
                </a:solidFill>
              </a:rPr>
              <a:t>米内不能搭建宿舍、仓库等设施。</a:t>
            </a:r>
            <a:endParaRPr lang="en-US" altLang="zh-CN" sz="3600" b="1" dirty="0" smtClean="0">
              <a:solidFill>
                <a:srgbClr val="FFFF00"/>
              </a:solidFill>
            </a:endParaRPr>
          </a:p>
          <a:p>
            <a:pPr>
              <a:lnSpc>
                <a:spcPct val="110000"/>
              </a:lnSpc>
              <a:buNone/>
            </a:pPr>
            <a:r>
              <a:rPr lang="en-US" altLang="zh-CN" sz="3600" b="1" dirty="0" smtClean="0">
                <a:solidFill>
                  <a:srgbClr val="FFFF00"/>
                </a:solidFill>
              </a:rPr>
              <a:t>4.</a:t>
            </a:r>
            <a:r>
              <a:rPr lang="zh-CN" altLang="en-US" sz="3600" b="1" dirty="0" smtClean="0">
                <a:solidFill>
                  <a:srgbClr val="FFFF00"/>
                </a:solidFill>
              </a:rPr>
              <a:t>安装和拆除大模板，吊车司机与安装人员应经常检查索具，密切配合，做到稳起、稳落、稳就位，防止大模板大幅度摆动，碰撞其他物体，造成倒塌。</a:t>
            </a:r>
            <a:endParaRPr lang="zh-CN" altLang="en-US" sz="3600" b="1" dirty="0">
              <a:solidFill>
                <a:srgbClr val="FFFF00"/>
              </a:solidFill>
            </a:endParaRP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23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71472" y="597743"/>
            <a:ext cx="7143800" cy="830997"/>
          </a:xfrm>
          <a:prstGeom prst="rect">
            <a:avLst/>
          </a:prstGeom>
          <a:solidFill>
            <a:srgbClr val="FF0000">
              <a:alpha val="49000"/>
            </a:srgbClr>
          </a:solidFill>
        </p:spPr>
        <p:txBody>
          <a:bodyPr wrap="square" rtlCol="0">
            <a:spAutoFit/>
          </a:bodyPr>
          <a:lstStyle/>
          <a:p>
            <a:pPr algn="ctr"/>
            <a:r>
              <a:rPr lang="zh-CN" altLang="en-US" sz="4800" b="1" dirty="0" smtClean="0">
                <a:solidFill>
                  <a:srgbClr val="FFFF00"/>
                </a:solidFill>
                <a:latin typeface="微软雅黑" panose="020B0503020204020204" pitchFamily="34" charset="-122"/>
                <a:ea typeface="微软雅黑" panose="020B0503020204020204" pitchFamily="34" charset="-122"/>
              </a:rPr>
              <a:t>（三）</a:t>
            </a:r>
            <a:r>
              <a:rPr lang="zh-CN" altLang="en-US" sz="4800" b="1" dirty="0" smtClean="0">
                <a:solidFill>
                  <a:srgbClr val="FFFF00"/>
                </a:solidFill>
                <a:latin typeface="微软雅黑" panose="020B0503020204020204" pitchFamily="34" charset="-122"/>
                <a:ea typeface="微软雅黑" panose="020B0503020204020204" pitchFamily="34" charset="-122"/>
              </a:rPr>
              <a:t>物 体 打 击 篇</a:t>
            </a:r>
            <a:endParaRPr lang="zh-CN" altLang="en-US" sz="4800" b="1" dirty="0">
              <a:solidFill>
                <a:srgbClr val="FFFF00"/>
              </a:solidFill>
              <a:latin typeface="微软雅黑" panose="020B0503020204020204" pitchFamily="34" charset="-122"/>
              <a:ea typeface="微软雅黑" panose="020B0503020204020204" pitchFamily="34" charset="-122"/>
            </a:endParaRPr>
          </a:p>
        </p:txBody>
      </p:sp>
      <p:sp>
        <p:nvSpPr>
          <p:cNvPr id="8" name="矩形 7"/>
          <p:cNvSpPr/>
          <p:nvPr/>
        </p:nvSpPr>
        <p:spPr>
          <a:xfrm>
            <a:off x="8322246" y="4009628"/>
            <a:ext cx="792088" cy="230832"/>
          </a:xfrm>
          <a:prstGeom prst="rect">
            <a:avLst/>
          </a:prstGeom>
        </p:spPr>
        <p:txBody>
          <a:bodyPr wrap="square">
            <a:spAutoFit/>
          </a:bodyPr>
          <a:lstStyle/>
          <a:p>
            <a:pPr lvl="0"/>
            <a:r>
              <a:rPr lang="en-US" altLang="zh-CN" sz="100" dirty="0"/>
              <a:t>PPT</a:t>
            </a:r>
            <a:r>
              <a:rPr lang="zh-CN" altLang="en-US" sz="100" dirty="0"/>
              <a:t>模板下载：</a:t>
            </a:r>
            <a:r>
              <a:rPr lang="en-US" altLang="zh-CN" sz="100" dirty="0"/>
              <a:t>www.1ppt.com/moban/     </a:t>
            </a:r>
            <a:r>
              <a:rPr lang="zh-CN" altLang="en-US" sz="100" dirty="0"/>
              <a:t>行业</a:t>
            </a:r>
            <a:r>
              <a:rPr lang="en-US" altLang="zh-CN" sz="100" dirty="0"/>
              <a:t>PPT</a:t>
            </a:r>
            <a:r>
              <a:rPr lang="zh-CN" altLang="en-US" sz="100" dirty="0"/>
              <a:t>模板：</a:t>
            </a:r>
            <a:r>
              <a:rPr lang="en-US" altLang="zh-CN" sz="100" dirty="0"/>
              <a:t>www.1ppt.com/hangye/ </a:t>
            </a:r>
          </a:p>
          <a:p>
            <a:pPr lvl="0"/>
            <a:r>
              <a:rPr lang="zh-CN" altLang="en-US" sz="100" dirty="0"/>
              <a:t>节日</a:t>
            </a:r>
            <a:r>
              <a:rPr lang="en-US" altLang="zh-CN" sz="100" dirty="0"/>
              <a:t>PPT</a:t>
            </a:r>
            <a:r>
              <a:rPr lang="zh-CN" altLang="en-US" sz="100" dirty="0"/>
              <a:t>模板：</a:t>
            </a:r>
            <a:r>
              <a:rPr lang="en-US" altLang="zh-CN" sz="100" dirty="0"/>
              <a:t>www.1ppt.com/jieri/           PPT</a:t>
            </a:r>
            <a:r>
              <a:rPr lang="zh-CN" altLang="en-US" sz="100" dirty="0"/>
              <a:t>素材下载：</a:t>
            </a:r>
            <a:r>
              <a:rPr lang="en-US" altLang="zh-CN" sz="100" dirty="0"/>
              <a:t>www.1ppt.com/sucai/</a:t>
            </a:r>
          </a:p>
          <a:p>
            <a:pPr lvl="0"/>
            <a:r>
              <a:rPr lang="en-US" altLang="zh-CN" sz="100" dirty="0"/>
              <a:t>PPT</a:t>
            </a:r>
            <a:r>
              <a:rPr lang="zh-CN" altLang="en-US" sz="100" dirty="0"/>
              <a:t>背景图片：</a:t>
            </a:r>
            <a:r>
              <a:rPr lang="en-US" altLang="zh-CN" sz="100" dirty="0"/>
              <a:t>www.1ppt.com/beijing/      PPT</a:t>
            </a:r>
            <a:r>
              <a:rPr lang="zh-CN" altLang="en-US" sz="100" dirty="0"/>
              <a:t>图表下载：</a:t>
            </a:r>
            <a:r>
              <a:rPr lang="en-US" altLang="zh-CN" sz="100" dirty="0"/>
              <a:t>www.1ppt.com/tubiao/      </a:t>
            </a:r>
          </a:p>
          <a:p>
            <a:pPr lvl="0"/>
            <a:r>
              <a:rPr lang="zh-CN" altLang="en-US" sz="100" dirty="0"/>
              <a:t>优秀</a:t>
            </a:r>
            <a:r>
              <a:rPr lang="en-US" altLang="zh-CN" sz="100" dirty="0"/>
              <a:t>PPT</a:t>
            </a:r>
            <a:r>
              <a:rPr lang="zh-CN" altLang="en-US" sz="100" dirty="0"/>
              <a:t>下载：</a:t>
            </a:r>
            <a:r>
              <a:rPr lang="en-US" altLang="zh-CN" sz="100" dirty="0"/>
              <a:t>www.1ppt.com/xiazai/        PPT</a:t>
            </a:r>
            <a:r>
              <a:rPr lang="zh-CN" altLang="en-US" sz="100" dirty="0"/>
              <a:t>教程： </a:t>
            </a:r>
            <a:r>
              <a:rPr lang="en-US" altLang="zh-CN" sz="100" dirty="0"/>
              <a:t>www.1ppt.com/powerpoint/      </a:t>
            </a:r>
          </a:p>
          <a:p>
            <a:pPr lvl="0"/>
            <a:r>
              <a:rPr lang="en-US" altLang="zh-CN" sz="100" dirty="0"/>
              <a:t>Word</a:t>
            </a:r>
            <a:r>
              <a:rPr lang="zh-CN" altLang="en-US" sz="100" dirty="0"/>
              <a:t>教程： </a:t>
            </a:r>
            <a:r>
              <a:rPr lang="en-US" altLang="zh-CN" sz="100" dirty="0"/>
              <a:t>www.1ppt.com/word/              Excel</a:t>
            </a:r>
            <a:r>
              <a:rPr lang="zh-CN" altLang="en-US" sz="100" dirty="0"/>
              <a:t>教程：</a:t>
            </a:r>
            <a:r>
              <a:rPr lang="en-US" altLang="zh-CN" sz="100" dirty="0"/>
              <a:t>www.1ppt.com/excel/  </a:t>
            </a:r>
          </a:p>
          <a:p>
            <a:pPr lvl="0"/>
            <a:r>
              <a:rPr lang="zh-CN" altLang="en-US" sz="100" dirty="0"/>
              <a:t>资料下载：</a:t>
            </a:r>
            <a:r>
              <a:rPr lang="en-US" altLang="zh-CN" sz="100" dirty="0"/>
              <a:t>www.1ppt.com/ziliao/                PPT</a:t>
            </a:r>
            <a:r>
              <a:rPr lang="zh-CN" altLang="en-US" sz="100" dirty="0"/>
              <a:t>课件下载：</a:t>
            </a:r>
            <a:r>
              <a:rPr lang="en-US" altLang="zh-CN" sz="100" dirty="0"/>
              <a:t>www.1ppt.com/kejian/ </a:t>
            </a:r>
          </a:p>
          <a:p>
            <a:pPr lvl="0"/>
            <a:r>
              <a:rPr lang="zh-CN" altLang="en-US" sz="100" dirty="0"/>
              <a:t>范文下载：</a:t>
            </a:r>
            <a:r>
              <a:rPr lang="en-US" altLang="zh-CN" sz="100" dirty="0"/>
              <a:t>www.1ppt.com/fanwen/             </a:t>
            </a:r>
            <a:r>
              <a:rPr lang="zh-CN" altLang="en-US" sz="100" dirty="0"/>
              <a:t>试卷下载：</a:t>
            </a:r>
            <a:r>
              <a:rPr lang="en-US" altLang="zh-CN" sz="100" dirty="0"/>
              <a:t>www.1ppt.com/shiti/  </a:t>
            </a:r>
          </a:p>
          <a:p>
            <a:pPr lvl="0"/>
            <a:r>
              <a:rPr lang="zh-CN" altLang="en-US" sz="100" dirty="0"/>
              <a:t>教案下载：</a:t>
            </a:r>
            <a:r>
              <a:rPr lang="en-US" altLang="zh-CN" sz="100" dirty="0"/>
              <a:t>www.1ppt.com/jiaoan/  </a:t>
            </a:r>
          </a:p>
          <a:p>
            <a:pPr lvl="0"/>
            <a:r>
              <a:rPr lang="en-US" altLang="zh-CN" sz="100" dirty="0"/>
              <a:t> </a:t>
            </a:r>
            <a:endParaRPr lang="zh-CN" altLang="en-US" sz="1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9" fill="hold" grpId="1"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4">
                                            <p:bg/>
                                          </p:spTgt>
                                        </p:tgtEl>
                                      </p:cBhvr>
                                      <p:by x="150000" y="150000"/>
                                    </p:animScale>
                                  </p:childTnLst>
                                </p:cTn>
                              </p:par>
                              <p:par>
                                <p:cTn id="17" presetID="6" presetClass="emph" presetSubtype="0" fill="hold" grpId="2" nodeType="withEffect">
                                  <p:stCondLst>
                                    <p:cond delay="0"/>
                                  </p:stCondLst>
                                  <p:childTnLst>
                                    <p:animScale>
                                      <p:cBhvr>
                                        <p:cTn id="18"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allAtOnce" animBg="1"/>
      <p:bldP spid="4" grpId="2"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safety orient 1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2500298" y="481236"/>
            <a:ext cx="4406935" cy="707886"/>
          </a:xfrm>
          <a:prstGeom prst="rect">
            <a:avLst/>
          </a:prstGeom>
          <a:solidFill>
            <a:schemeClr val="tx1">
              <a:lumMod val="95000"/>
              <a:lumOff val="5000"/>
              <a:alpha val="53000"/>
            </a:schemeClr>
          </a:solidFill>
        </p:spPr>
        <p:txBody>
          <a:bodyPr wrap="square" rtlCol="0">
            <a:spAutoFit/>
          </a:bodyPr>
          <a:lstStyle/>
          <a:p>
            <a:pPr algn="ctr"/>
            <a:r>
              <a:rPr lang="zh-CN" altLang="en-US" sz="4000" b="1" dirty="0" smtClean="0">
                <a:solidFill>
                  <a:srgbClr val="FFFF00"/>
                </a:solidFill>
                <a:latin typeface="微软雅黑" panose="020B0503020204020204" pitchFamily="34" charset="-122"/>
                <a:ea typeface="微软雅黑" panose="020B0503020204020204" pitchFamily="34" charset="-122"/>
              </a:rPr>
              <a:t>物体打击的定义</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1571604" y="1428740"/>
            <a:ext cx="5893635" cy="3857652"/>
          </a:xfrm>
          <a:prstGeom prst="roundRect">
            <a:avLst/>
          </a:prstGeom>
          <a:solidFill>
            <a:schemeClr val="bg1">
              <a:alpha val="47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chemeClr val="tx2">
                    <a:lumMod val="50000"/>
                  </a:schemeClr>
                </a:solidFill>
              </a:rPr>
              <a:t>所谓物体打击，是指失控的物体在惯性力或重力等其他外力的作用下产生运动，打击人体而造成人身伤亡事故。不包括主体机械设备、车辆、起重机械、坍塌等引发的物体打击。</a:t>
            </a:r>
          </a:p>
        </p:txBody>
      </p:sp>
      <p:sp>
        <p:nvSpPr>
          <p:cNvPr id="5" name="TextBox 4"/>
          <p:cNvSpPr txBox="1"/>
          <p:nvPr/>
        </p:nvSpPr>
        <p:spPr>
          <a:xfrm>
            <a:off x="1594966" y="1643058"/>
            <a:ext cx="5763116" cy="507831"/>
          </a:xfrm>
          <a:prstGeom prst="rect">
            <a:avLst/>
          </a:prstGeom>
          <a:noFill/>
        </p:spPr>
        <p:txBody>
          <a:bodyPr wrap="square" rtlCol="0">
            <a:spAutoFit/>
          </a:bodyPr>
          <a:lstStyle/>
          <a:p>
            <a:pPr>
              <a:lnSpc>
                <a:spcPct val="150000"/>
              </a:lnSpc>
            </a:pPr>
            <a:endParaRPr lang="zh-CN" altLang="en-US" b="1" dirty="0">
              <a:solidFill>
                <a:schemeClr val="tx1">
                  <a:lumMod val="95000"/>
                  <a:lumOff val="5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14294"/>
            <a:ext cx="806510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3600" b="1" dirty="0" smtClean="0">
                <a:solidFill>
                  <a:srgbClr val="FFFF00"/>
                </a:solidFill>
                <a:effectLst>
                  <a:outerShdw blurRad="38100" dist="38100" dir="2700000" algn="tl">
                    <a:srgbClr val="000000">
                      <a:alpha val="43137"/>
                    </a:srgbClr>
                  </a:outerShdw>
                </a:effectLst>
              </a:rPr>
              <a:t>常见的物体打击事故有哪几类？</a:t>
            </a:r>
            <a:endParaRPr lang="zh-CN" altLang="en-US" sz="3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a:off x="285720" y="1000112"/>
            <a:ext cx="8572560" cy="4500594"/>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3200" b="1" dirty="0" smtClean="0">
                <a:solidFill>
                  <a:schemeClr val="tx1"/>
                </a:solidFill>
              </a:rPr>
              <a:t>  1. </a:t>
            </a:r>
            <a:r>
              <a:rPr lang="zh-CN" altLang="en-US" sz="3200" b="1" dirty="0" smtClean="0">
                <a:solidFill>
                  <a:schemeClr val="tx1"/>
                </a:solidFill>
              </a:rPr>
              <a:t>在高空作业时，由于工具零件、砖瓦、木块等物从高处掉落伤人；</a:t>
            </a:r>
            <a:endParaRPr lang="en-US" altLang="zh-CN" sz="3200" b="1" dirty="0" smtClean="0">
              <a:solidFill>
                <a:schemeClr val="tx1"/>
              </a:solidFill>
            </a:endParaRPr>
          </a:p>
          <a:p>
            <a:pPr algn="just"/>
            <a:r>
              <a:rPr lang="en-US" altLang="zh-CN" sz="3200" b="1" dirty="0" smtClean="0">
                <a:solidFill>
                  <a:schemeClr val="tx1"/>
                </a:solidFill>
              </a:rPr>
              <a:t>  2. </a:t>
            </a:r>
            <a:r>
              <a:rPr lang="zh-CN" altLang="en-US" sz="3200" b="1" dirty="0" smtClean="0">
                <a:solidFill>
                  <a:schemeClr val="tx1"/>
                </a:solidFill>
              </a:rPr>
              <a:t>人为乱扔废物、杂物伤人；</a:t>
            </a:r>
            <a:endParaRPr lang="en-US" altLang="zh-CN" sz="3200" b="1" dirty="0" smtClean="0">
              <a:solidFill>
                <a:schemeClr val="tx1"/>
              </a:solidFill>
            </a:endParaRPr>
          </a:p>
          <a:p>
            <a:pPr algn="just"/>
            <a:r>
              <a:rPr lang="en-US" altLang="zh-CN" sz="3200" b="1" dirty="0" smtClean="0">
                <a:solidFill>
                  <a:schemeClr val="tx1"/>
                </a:solidFill>
              </a:rPr>
              <a:t>  3. </a:t>
            </a:r>
            <a:r>
              <a:rPr lang="zh-CN" altLang="en-US" sz="3200" b="1" dirty="0" smtClean="0">
                <a:solidFill>
                  <a:schemeClr val="tx1"/>
                </a:solidFill>
              </a:rPr>
              <a:t>起重吊装、拆装、拆模时，物料掉落伤人；</a:t>
            </a:r>
            <a:endParaRPr lang="en-US" altLang="zh-CN" sz="3200" b="1" dirty="0" smtClean="0">
              <a:solidFill>
                <a:schemeClr val="tx1"/>
              </a:solidFill>
            </a:endParaRPr>
          </a:p>
          <a:p>
            <a:pPr algn="just"/>
            <a:r>
              <a:rPr lang="en-US" altLang="zh-CN" sz="3200" b="1" dirty="0" smtClean="0">
                <a:solidFill>
                  <a:schemeClr val="tx1"/>
                </a:solidFill>
              </a:rPr>
              <a:t>  4. </a:t>
            </a:r>
            <a:r>
              <a:rPr lang="zh-CN" altLang="en-US" sz="3200" b="1" dirty="0" smtClean="0">
                <a:solidFill>
                  <a:schemeClr val="tx1"/>
                </a:solidFill>
              </a:rPr>
              <a:t>设备带“病”运行，设备中物体飞出伤人；</a:t>
            </a:r>
            <a:endParaRPr lang="en-US" altLang="zh-CN" sz="3200" b="1" dirty="0" smtClean="0">
              <a:solidFill>
                <a:schemeClr val="tx1"/>
              </a:solidFill>
            </a:endParaRPr>
          </a:p>
          <a:p>
            <a:pPr algn="just"/>
            <a:r>
              <a:rPr lang="en-US" altLang="zh-CN" sz="3200" b="1" dirty="0" smtClean="0">
                <a:solidFill>
                  <a:schemeClr val="tx1"/>
                </a:solidFill>
              </a:rPr>
              <a:t>  5. </a:t>
            </a:r>
            <a:r>
              <a:rPr lang="zh-CN" altLang="en-US" sz="3200" b="1" dirty="0" smtClean="0">
                <a:solidFill>
                  <a:schemeClr val="tx1"/>
                </a:solidFill>
              </a:rPr>
              <a:t>设备运转中，违章操作，用铁棍捅卡料，铁棍飞弹出去伤人；</a:t>
            </a:r>
            <a:endParaRPr lang="en-US" altLang="zh-CN" sz="3200" b="1" dirty="0" smtClean="0">
              <a:solidFill>
                <a:schemeClr val="tx1"/>
              </a:solidFill>
            </a:endParaRPr>
          </a:p>
          <a:p>
            <a:pPr algn="just"/>
            <a:r>
              <a:rPr lang="en-US" altLang="zh-CN" sz="3200" b="1" dirty="0" smtClean="0">
                <a:solidFill>
                  <a:schemeClr val="tx1"/>
                </a:solidFill>
              </a:rPr>
              <a:t>  6. </a:t>
            </a:r>
            <a:r>
              <a:rPr lang="zh-CN" altLang="en-US" sz="3200" b="1" dirty="0" smtClean="0">
                <a:solidFill>
                  <a:schemeClr val="tx1"/>
                </a:solidFill>
              </a:rPr>
              <a:t>压力容器爆炸的飞出物伤人；</a:t>
            </a:r>
            <a:endParaRPr lang="en-US" altLang="zh-CN" sz="3200" b="1" dirty="0" smtClean="0">
              <a:solidFill>
                <a:schemeClr val="tx1"/>
              </a:solidFill>
            </a:endParaRPr>
          </a:p>
          <a:p>
            <a:pPr algn="just"/>
            <a:r>
              <a:rPr lang="en-US" altLang="zh-CN" sz="3200" b="1" dirty="0" smtClean="0">
                <a:solidFill>
                  <a:schemeClr val="tx1"/>
                </a:solidFill>
              </a:rPr>
              <a:t>  7. </a:t>
            </a:r>
            <a:r>
              <a:rPr lang="zh-CN" altLang="en-US" sz="3200" b="1" dirty="0" smtClean="0">
                <a:solidFill>
                  <a:schemeClr val="tx1"/>
                </a:solidFill>
              </a:rPr>
              <a:t>炮机作业中乱石伤人等。</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14296"/>
            <a:ext cx="8072494" cy="699809"/>
          </a:xfrm>
        </p:spPr>
        <p:style>
          <a:lnRef idx="1">
            <a:schemeClr val="dk1"/>
          </a:lnRef>
          <a:fillRef idx="3">
            <a:schemeClr val="dk1"/>
          </a:fillRef>
          <a:effectRef idx="2">
            <a:schemeClr val="dk1"/>
          </a:effectRef>
          <a:fontRef idx="minor">
            <a:schemeClr val="lt1"/>
          </a:fontRef>
        </p:style>
        <p:txBody>
          <a:bodyPr>
            <a:normAutofit fontScale="90000"/>
          </a:bodyPr>
          <a:lstStyle/>
          <a:p>
            <a:r>
              <a:rPr lang="zh-CN" altLang="en-US" b="1" dirty="0" smtClean="0">
                <a:solidFill>
                  <a:srgbClr val="FFFF00"/>
                </a:solidFill>
              </a:rPr>
              <a:t>事 故 案 例</a:t>
            </a:r>
            <a:endParaRPr lang="zh-CN" altLang="en-US" dirty="0">
              <a:solidFill>
                <a:srgbClr val="FFFF00"/>
              </a:solidFill>
            </a:endParaRPr>
          </a:p>
        </p:txBody>
      </p:sp>
      <p:sp>
        <p:nvSpPr>
          <p:cNvPr id="4" name="内容占位符 3"/>
          <p:cNvSpPr>
            <a:spLocks noGrp="1"/>
          </p:cNvSpPr>
          <p:nvPr>
            <p:ph idx="1"/>
          </p:nvPr>
        </p:nvSpPr>
        <p:spPr>
          <a:xfrm>
            <a:off x="683568" y="1201316"/>
            <a:ext cx="7888960" cy="4104456"/>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zh-CN" altLang="en-US" sz="3600" b="1" dirty="0" smtClean="0">
                <a:solidFill>
                  <a:schemeClr val="tx1"/>
                </a:solidFill>
              </a:rPr>
              <a:t>某年</a:t>
            </a:r>
            <a:r>
              <a:rPr lang="en-US" altLang="zh-CN" sz="3600" b="1" dirty="0" smtClean="0">
                <a:solidFill>
                  <a:schemeClr val="tx1"/>
                </a:solidFill>
              </a:rPr>
              <a:t>4</a:t>
            </a:r>
            <a:r>
              <a:rPr lang="zh-CN" altLang="en-US" sz="3600" b="1" dirty="0" smtClean="0">
                <a:solidFill>
                  <a:schemeClr val="tx1"/>
                </a:solidFill>
              </a:rPr>
              <a:t>月</a:t>
            </a:r>
            <a:r>
              <a:rPr lang="en-US" altLang="zh-CN" sz="3600" b="1" dirty="0" smtClean="0">
                <a:solidFill>
                  <a:schemeClr val="tx1"/>
                </a:solidFill>
              </a:rPr>
              <a:t>5</a:t>
            </a:r>
            <a:r>
              <a:rPr lang="zh-CN" altLang="en-US" sz="3600" b="1" dirty="0" smtClean="0">
                <a:solidFill>
                  <a:schemeClr val="tx1"/>
                </a:solidFill>
              </a:rPr>
              <a:t>日下午，某市某花园二期工程</a:t>
            </a:r>
            <a:r>
              <a:rPr lang="en-US" altLang="zh-CN" sz="3600" b="1" dirty="0" smtClean="0">
                <a:solidFill>
                  <a:schemeClr val="tx1"/>
                </a:solidFill>
              </a:rPr>
              <a:t>37</a:t>
            </a:r>
            <a:r>
              <a:rPr lang="zh-CN" altLang="en-US" sz="3600" b="1" dirty="0" smtClean="0">
                <a:solidFill>
                  <a:schemeClr val="tx1"/>
                </a:solidFill>
              </a:rPr>
              <a:t>号房，</a:t>
            </a:r>
            <a:r>
              <a:rPr lang="en-US" altLang="zh-CN" sz="3600" b="1" dirty="0" smtClean="0">
                <a:solidFill>
                  <a:schemeClr val="tx1"/>
                </a:solidFill>
              </a:rPr>
              <a:t>2</a:t>
            </a:r>
            <a:r>
              <a:rPr lang="zh-CN" altLang="en-US" sz="3600" b="1" dirty="0" smtClean="0">
                <a:solidFill>
                  <a:schemeClr val="tx1"/>
                </a:solidFill>
              </a:rPr>
              <a:t>名钢筋工用井字架吊臂吊钢筋时，因为钢筋绳索不够，用了生麻绳代替了一些，导致在吊运过程中索具断裂，钢筋坠落击中施工员头部，造成一起物体打击死亡事故。</a:t>
            </a:r>
            <a:endParaRPr lang="en-US" altLang="zh-CN" sz="3600" b="1" dirty="0" smtClean="0">
              <a:solidFill>
                <a:schemeClr val="tx1"/>
              </a:solidFill>
            </a:endParaRPr>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27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14296"/>
            <a:ext cx="8001056" cy="699809"/>
          </a:xfrm>
        </p:spPr>
        <p:style>
          <a:lnRef idx="1">
            <a:schemeClr val="dk1"/>
          </a:lnRef>
          <a:fillRef idx="3">
            <a:schemeClr val="dk1"/>
          </a:fillRef>
          <a:effectRef idx="2">
            <a:schemeClr val="dk1"/>
          </a:effectRef>
          <a:fontRef idx="minor">
            <a:schemeClr val="lt1"/>
          </a:fontRef>
        </p:style>
        <p:txBody>
          <a:bodyPr>
            <a:normAutofit fontScale="90000"/>
          </a:bodyPr>
          <a:lstStyle/>
          <a:p>
            <a:r>
              <a:rPr lang="zh-CN" altLang="en-US" b="1" dirty="0" smtClean="0">
                <a:solidFill>
                  <a:srgbClr val="FFFF00"/>
                </a:solidFill>
              </a:rPr>
              <a:t>事 故 分 析</a:t>
            </a:r>
            <a:endParaRPr lang="zh-CN" altLang="en-US" dirty="0">
              <a:solidFill>
                <a:srgbClr val="FFFF00"/>
              </a:solidFill>
            </a:endParaRPr>
          </a:p>
        </p:txBody>
      </p:sp>
      <p:sp>
        <p:nvSpPr>
          <p:cNvPr id="4" name="内容占位符 3"/>
          <p:cNvSpPr>
            <a:spLocks noGrp="1"/>
          </p:cNvSpPr>
          <p:nvPr>
            <p:ph idx="1"/>
          </p:nvPr>
        </p:nvSpPr>
        <p:spPr>
          <a:xfrm>
            <a:off x="571472" y="1142988"/>
            <a:ext cx="8001056" cy="4286280"/>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b="1" dirty="0" smtClean="0">
                <a:solidFill>
                  <a:schemeClr val="tx1"/>
                </a:solidFill>
              </a:rPr>
              <a:t>1. </a:t>
            </a:r>
            <a:r>
              <a:rPr lang="zh-CN" altLang="en-US" b="1" dirty="0" smtClean="0">
                <a:solidFill>
                  <a:schemeClr val="tx1"/>
                </a:solidFill>
              </a:rPr>
              <a:t>现场二名钢筋工负责捆绑钢筋，采用了生麻绳作为索具，索具的破断力不够。</a:t>
            </a:r>
            <a:endParaRPr lang="en-US" altLang="zh-CN" b="1" dirty="0" smtClean="0">
              <a:solidFill>
                <a:schemeClr val="tx1"/>
              </a:solidFill>
            </a:endParaRPr>
          </a:p>
          <a:p>
            <a:r>
              <a:rPr lang="en-US" altLang="zh-CN" b="1" dirty="0" smtClean="0">
                <a:solidFill>
                  <a:schemeClr val="tx1"/>
                </a:solidFill>
              </a:rPr>
              <a:t>2. </a:t>
            </a:r>
            <a:r>
              <a:rPr lang="zh-CN" altLang="en-US" b="1" dirty="0" smtClean="0">
                <a:solidFill>
                  <a:schemeClr val="tx1"/>
                </a:solidFill>
              </a:rPr>
              <a:t>该名施工人员安全意识淡薄，站位不当，不应站在吊臂下。</a:t>
            </a:r>
            <a:endParaRPr lang="en-US" altLang="zh-CN" b="1" dirty="0" smtClean="0">
              <a:solidFill>
                <a:schemeClr val="tx1"/>
              </a:solidFill>
            </a:endParaRPr>
          </a:p>
          <a:p>
            <a:r>
              <a:rPr lang="en-US" altLang="zh-CN" b="1" dirty="0" smtClean="0">
                <a:solidFill>
                  <a:schemeClr val="tx1"/>
                </a:solidFill>
              </a:rPr>
              <a:t>3. </a:t>
            </a:r>
            <a:r>
              <a:rPr lang="zh-CN" altLang="en-US" b="1" dirty="0" smtClean="0">
                <a:solidFill>
                  <a:schemeClr val="tx1"/>
                </a:solidFill>
              </a:rPr>
              <a:t>现场安全管理薄弱，施工安全技术措施不落实，对作业人员使用麻绳吊运钢筋的违章行为没有及时提出制止。</a:t>
            </a:r>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28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ipe(up)">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up)">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up)">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up)">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xin_11080224110779682445.jpg"/>
          <p:cNvPicPr>
            <a:picLocks noChangeAspect="1"/>
          </p:cNvPicPr>
          <p:nvPr/>
        </p:nvPicPr>
        <p:blipFill>
          <a:blip r:embed="rId2" cstate="print"/>
          <a:stretch>
            <a:fillRect/>
          </a:stretch>
        </p:blipFill>
        <p:spPr>
          <a:xfrm>
            <a:off x="4518" y="0"/>
            <a:ext cx="4567482" cy="5715000"/>
          </a:xfrm>
          <a:prstGeom prst="rect">
            <a:avLst/>
          </a:prstGeom>
        </p:spPr>
      </p:pic>
      <p:sp>
        <p:nvSpPr>
          <p:cNvPr id="5" name="TextBox 4"/>
          <p:cNvSpPr txBox="1"/>
          <p:nvPr/>
        </p:nvSpPr>
        <p:spPr>
          <a:xfrm>
            <a:off x="1594966" y="1643058"/>
            <a:ext cx="5763116" cy="507831"/>
          </a:xfrm>
          <a:prstGeom prst="rect">
            <a:avLst/>
          </a:prstGeom>
          <a:noFill/>
        </p:spPr>
        <p:txBody>
          <a:bodyPr wrap="square" rtlCol="0">
            <a:spAutoFit/>
          </a:bodyPr>
          <a:lstStyle/>
          <a:p>
            <a:pPr>
              <a:lnSpc>
                <a:spcPct val="150000"/>
              </a:lnSpc>
            </a:pPr>
            <a:endParaRPr lang="zh-CN" altLang="en-US" b="1" dirty="0">
              <a:solidFill>
                <a:schemeClr val="tx1">
                  <a:lumMod val="95000"/>
                  <a:lumOff val="5000"/>
                </a:schemeClr>
              </a:solidFill>
            </a:endParaRPr>
          </a:p>
        </p:txBody>
      </p:sp>
      <p:pic>
        <p:nvPicPr>
          <p:cNvPr id="8" name="图片 7" descr="4020491_1347083572lzP2.jpg"/>
          <p:cNvPicPr>
            <a:picLocks noChangeAspect="1"/>
          </p:cNvPicPr>
          <p:nvPr/>
        </p:nvPicPr>
        <p:blipFill>
          <a:blip r:embed="rId3" cstate="print"/>
          <a:stretch>
            <a:fillRect/>
          </a:stretch>
        </p:blipFill>
        <p:spPr>
          <a:xfrm>
            <a:off x="4643438" y="-1"/>
            <a:ext cx="4500562" cy="5715001"/>
          </a:xfrm>
          <a:prstGeom prst="rect">
            <a:avLst/>
          </a:prstGeom>
        </p:spPr>
      </p:pic>
      <p:sp>
        <p:nvSpPr>
          <p:cNvPr id="2" name="TextBox 1"/>
          <p:cNvSpPr txBox="1"/>
          <p:nvPr/>
        </p:nvSpPr>
        <p:spPr>
          <a:xfrm>
            <a:off x="4857752" y="0"/>
            <a:ext cx="2071700" cy="646331"/>
          </a:xfrm>
          <a:prstGeom prst="rect">
            <a:avLst/>
          </a:prstGeom>
          <a:noFill/>
        </p:spPr>
        <p:txBody>
          <a:bodyPr wrap="square" rtlCol="0">
            <a:spAutoFit/>
          </a:bodyPr>
          <a:lstStyle/>
          <a:p>
            <a:pPr algn="ctr"/>
            <a:r>
              <a:rPr lang="zh-CN" altLang="en-US" sz="3600" b="1" dirty="0" smtClean="0">
                <a:solidFill>
                  <a:srgbClr val="FFFF00"/>
                </a:solidFill>
                <a:latin typeface="微软雅黑" panose="020B0503020204020204" pitchFamily="34" charset="-122"/>
                <a:ea typeface="微软雅黑" panose="020B0503020204020204" pitchFamily="34" charset="-122"/>
              </a:rPr>
              <a:t>事故图片</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57170"/>
            <a:ext cx="8001056" cy="646331"/>
          </a:xfrm>
          <a:prstGeom prst="rect">
            <a:avLst/>
          </a:prstGeom>
          <a:solidFill>
            <a:schemeClr val="tx1">
              <a:lumMod val="95000"/>
              <a:lumOff val="5000"/>
            </a:schemeClr>
          </a:solidFill>
        </p:spPr>
        <p:txBody>
          <a:bodyPr wrap="square" rtlCol="0">
            <a:spAutoFit/>
          </a:bodyPr>
          <a:lstStyle/>
          <a:p>
            <a:pPr algn="ctr"/>
            <a:r>
              <a:rPr lang="en-US" altLang="zh-CN" sz="3600" b="1" dirty="0" smtClean="0">
                <a:solidFill>
                  <a:schemeClr val="bg1"/>
                </a:solidFill>
              </a:rPr>
              <a:t>1</a:t>
            </a:r>
            <a:r>
              <a:rPr lang="zh-CN" altLang="en-US" sz="3600" b="1" dirty="0" smtClean="0">
                <a:solidFill>
                  <a:schemeClr val="bg1"/>
                </a:solidFill>
              </a:rPr>
              <a:t>、进入施工现场要正确佩戴安全帽</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5500694" y="1643054"/>
            <a:ext cx="3071834" cy="3357586"/>
          </a:xfrm>
          <a:prstGeom prst="roundRect">
            <a:avLst/>
          </a:prstGeom>
          <a:solidFill>
            <a:schemeClr val="bg1">
              <a:alpha val="69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rgbClr val="FFFF00"/>
                </a:solidFill>
              </a:rPr>
              <a:t>●</a:t>
            </a:r>
            <a:r>
              <a:rPr lang="zh-CN" altLang="en-US" sz="2800" b="1" dirty="0" smtClean="0">
                <a:solidFill>
                  <a:schemeClr val="tx2">
                    <a:lumMod val="50000"/>
                  </a:schemeClr>
                </a:solidFill>
              </a:rPr>
              <a:t>检查安全帽，发现破损，裂纹要及时更换新</a:t>
            </a:r>
            <a:r>
              <a:rPr lang="zh-CN" altLang="en-US" sz="2800" b="1" dirty="0" smtClean="0">
                <a:solidFill>
                  <a:schemeClr val="tx2">
                    <a:lumMod val="50000"/>
                  </a:schemeClr>
                </a:solidFill>
              </a:rPr>
              <a:t>的，</a:t>
            </a:r>
            <a:endParaRPr lang="zh-CN" altLang="en-US" sz="2800" b="1" dirty="0" smtClean="0">
              <a:solidFill>
                <a:schemeClr val="tx2">
                  <a:lumMod val="50000"/>
                </a:schemeClr>
              </a:solidFill>
            </a:endParaRPr>
          </a:p>
          <a:p>
            <a:r>
              <a:rPr lang="zh-CN" altLang="en-US" sz="2800" b="1" dirty="0" smtClean="0">
                <a:solidFill>
                  <a:srgbClr val="FFFF00"/>
                </a:solidFill>
              </a:rPr>
              <a:t>●</a:t>
            </a:r>
            <a:r>
              <a:rPr lang="zh-CN" altLang="en-US" sz="2800" b="1" dirty="0" smtClean="0">
                <a:solidFill>
                  <a:schemeClr val="tx2">
                    <a:lumMod val="50000"/>
                  </a:schemeClr>
                </a:solidFill>
              </a:rPr>
              <a:t>戴安全帽必须系好下额</a:t>
            </a:r>
            <a:r>
              <a:rPr lang="zh-CN" altLang="en-US" sz="2800" b="1" dirty="0" smtClean="0">
                <a:solidFill>
                  <a:schemeClr val="tx2">
                    <a:lumMod val="50000"/>
                  </a:schemeClr>
                </a:solidFill>
              </a:rPr>
              <a:t>带。</a:t>
            </a:r>
            <a:endParaRPr lang="zh-CN" altLang="en-US" sz="2800" b="1" dirty="0" smtClean="0">
              <a:solidFill>
                <a:schemeClr val="tx2">
                  <a:lumMod val="50000"/>
                </a:schemeClr>
              </a:solidFill>
            </a:endParaRPr>
          </a:p>
        </p:txBody>
      </p:sp>
      <p:sp>
        <p:nvSpPr>
          <p:cNvPr id="5" name="TextBox 4"/>
          <p:cNvSpPr txBox="1"/>
          <p:nvPr/>
        </p:nvSpPr>
        <p:spPr>
          <a:xfrm>
            <a:off x="1594966" y="1643058"/>
            <a:ext cx="5763116" cy="507831"/>
          </a:xfrm>
          <a:prstGeom prst="rect">
            <a:avLst/>
          </a:prstGeom>
          <a:noFill/>
        </p:spPr>
        <p:txBody>
          <a:bodyPr wrap="square" rtlCol="0">
            <a:spAutoFit/>
          </a:bodyPr>
          <a:lstStyle/>
          <a:p>
            <a:pPr>
              <a:lnSpc>
                <a:spcPct val="150000"/>
              </a:lnSpc>
            </a:pPr>
            <a:endParaRPr lang="zh-CN" altLang="en-US" b="1" dirty="0">
              <a:solidFill>
                <a:schemeClr val="tx1">
                  <a:lumMod val="95000"/>
                  <a:lumOff val="5000"/>
                </a:schemeClr>
              </a:solidFill>
            </a:endParaRPr>
          </a:p>
        </p:txBody>
      </p:sp>
      <p:pic>
        <p:nvPicPr>
          <p:cNvPr id="7" name="图片 3" descr="高坠1.jpg"/>
          <p:cNvPicPr>
            <a:picLocks noChangeAspect="1"/>
          </p:cNvPicPr>
          <p:nvPr/>
        </p:nvPicPr>
        <p:blipFill>
          <a:blip r:embed="rId2" cstate="print"/>
          <a:stretch>
            <a:fillRect/>
          </a:stretch>
        </p:blipFill>
        <p:spPr bwMode="auto">
          <a:xfrm>
            <a:off x="610420" y="1500178"/>
            <a:ext cx="4390208" cy="372654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fade">
                                      <p:cBhvr>
                                        <p:cTn id="13" dur="20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60" y="214296"/>
            <a:ext cx="2786080" cy="646331"/>
          </a:xfrm>
          <a:prstGeom prst="rect">
            <a:avLst/>
          </a:prstGeom>
          <a:noFill/>
        </p:spPr>
        <p:txBody>
          <a:bodyPr wrap="square" rtlCol="0">
            <a:spAutoFit/>
          </a:bodyPr>
          <a:lstStyle/>
          <a:p>
            <a:r>
              <a:rPr lang="zh-CN" altLang="en-US" sz="3600" b="1" dirty="0" smtClean="0">
                <a:solidFill>
                  <a:srgbClr val="FFFF00"/>
                </a:solidFill>
                <a:latin typeface="微软雅黑" panose="020B0503020204020204" pitchFamily="34" charset="-122"/>
                <a:ea typeface="微软雅黑" panose="020B0503020204020204" pitchFamily="34" charset="-122"/>
              </a:rPr>
              <a:t>事故图片</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594966" y="1643058"/>
            <a:ext cx="5763116" cy="507831"/>
          </a:xfrm>
          <a:prstGeom prst="rect">
            <a:avLst/>
          </a:prstGeom>
          <a:noFill/>
        </p:spPr>
        <p:txBody>
          <a:bodyPr wrap="square" rtlCol="0">
            <a:spAutoFit/>
          </a:bodyPr>
          <a:lstStyle/>
          <a:p>
            <a:pPr>
              <a:lnSpc>
                <a:spcPct val="150000"/>
              </a:lnSpc>
            </a:pPr>
            <a:endParaRPr lang="zh-CN" altLang="en-US" b="1" dirty="0">
              <a:solidFill>
                <a:schemeClr val="tx1">
                  <a:lumMod val="95000"/>
                  <a:lumOff val="5000"/>
                </a:schemeClr>
              </a:solidFill>
            </a:endParaRPr>
          </a:p>
        </p:txBody>
      </p:sp>
      <p:pic>
        <p:nvPicPr>
          <p:cNvPr id="7" name="图片 6" descr="e123f266d2aaf22cb7e798e760573e87.jpg"/>
          <p:cNvPicPr>
            <a:picLocks noChangeAspect="1"/>
          </p:cNvPicPr>
          <p:nvPr/>
        </p:nvPicPr>
        <p:blipFill>
          <a:blip r:embed="rId2" cstate="print"/>
          <a:stretch>
            <a:fillRect/>
          </a:stretch>
        </p:blipFill>
        <p:spPr>
          <a:xfrm>
            <a:off x="0" y="1793855"/>
            <a:ext cx="6215074" cy="3921146"/>
          </a:xfrm>
          <a:prstGeom prst="rect">
            <a:avLst/>
          </a:prstGeom>
        </p:spPr>
      </p:pic>
      <p:pic>
        <p:nvPicPr>
          <p:cNvPr id="9" name="图片 8" descr="u=2099567846,2270042908&amp;fm=23&amp;gp=0 (1).jpg"/>
          <p:cNvPicPr>
            <a:picLocks noChangeAspect="1"/>
          </p:cNvPicPr>
          <p:nvPr/>
        </p:nvPicPr>
        <p:blipFill>
          <a:blip r:embed="rId3" cstate="print"/>
          <a:stretch>
            <a:fillRect/>
          </a:stretch>
        </p:blipFill>
        <p:spPr>
          <a:xfrm>
            <a:off x="4429124" y="-1"/>
            <a:ext cx="4714876" cy="352733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60" y="214296"/>
            <a:ext cx="2786080" cy="769441"/>
          </a:xfrm>
          <a:prstGeom prst="rect">
            <a:avLst/>
          </a:prstGeom>
          <a:noFill/>
        </p:spPr>
        <p:txBody>
          <a:bodyPr wrap="square" rtlCol="0">
            <a:spAutoFit/>
          </a:bodyPr>
          <a:lstStyle/>
          <a:p>
            <a:r>
              <a:rPr lang="zh-CN" altLang="en-US" sz="4400" b="1" dirty="0" smtClean="0">
                <a:solidFill>
                  <a:srgbClr val="FFFF00"/>
                </a:solidFill>
                <a:latin typeface="微软雅黑" panose="020B0503020204020204" pitchFamily="34" charset="-122"/>
                <a:ea typeface="微软雅黑" panose="020B0503020204020204" pitchFamily="34" charset="-122"/>
              </a:rPr>
              <a:t>事故图片</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594966" y="1643058"/>
            <a:ext cx="5763116" cy="507831"/>
          </a:xfrm>
          <a:prstGeom prst="rect">
            <a:avLst/>
          </a:prstGeom>
          <a:noFill/>
        </p:spPr>
        <p:txBody>
          <a:bodyPr wrap="square" rtlCol="0">
            <a:spAutoFit/>
          </a:bodyPr>
          <a:lstStyle/>
          <a:p>
            <a:pPr>
              <a:lnSpc>
                <a:spcPct val="150000"/>
              </a:lnSpc>
            </a:pPr>
            <a:endParaRPr lang="zh-CN" altLang="en-US" b="1" dirty="0">
              <a:solidFill>
                <a:schemeClr val="tx1">
                  <a:lumMod val="95000"/>
                  <a:lumOff val="5000"/>
                </a:schemeClr>
              </a:solidFill>
            </a:endParaRPr>
          </a:p>
        </p:txBody>
      </p:sp>
      <p:pic>
        <p:nvPicPr>
          <p:cNvPr id="6" name="图片 5" descr="20090703203411_rednet.jpg"/>
          <p:cNvPicPr>
            <a:picLocks noChangeAspect="1"/>
          </p:cNvPicPr>
          <p:nvPr/>
        </p:nvPicPr>
        <p:blipFill>
          <a:blip r:embed="rId2" cstate="print"/>
          <a:stretch>
            <a:fillRect/>
          </a:stretch>
        </p:blipFill>
        <p:spPr>
          <a:xfrm>
            <a:off x="4286248" y="875521"/>
            <a:ext cx="4857752" cy="3767929"/>
          </a:xfrm>
          <a:prstGeom prst="rect">
            <a:avLst/>
          </a:prstGeom>
        </p:spPr>
      </p:pic>
      <p:sp>
        <p:nvSpPr>
          <p:cNvPr id="10" name="爆炸形 1 9"/>
          <p:cNvSpPr/>
          <p:nvPr/>
        </p:nvSpPr>
        <p:spPr>
          <a:xfrm>
            <a:off x="-142908" y="1071550"/>
            <a:ext cx="5214974" cy="4000528"/>
          </a:xfrm>
          <a:prstGeom prst="irregularSeal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Font typeface="Wingdings" panose="05000000000000000000" pitchFamily="2" charset="2"/>
              <a:buNone/>
            </a:pPr>
            <a:r>
              <a:rPr lang="zh-CN" altLang="en-US" sz="2800" b="1" spc="-300" dirty="0" smtClean="0">
                <a:solidFill>
                  <a:schemeClr val="bg1"/>
                </a:solidFill>
              </a:rPr>
              <a:t>违章不一定出事故</a:t>
            </a:r>
          </a:p>
          <a:p>
            <a:pPr algn="ctr">
              <a:lnSpc>
                <a:spcPct val="200000"/>
              </a:lnSpc>
              <a:buFont typeface="Wingdings" panose="05000000000000000000" pitchFamily="2" charset="2"/>
              <a:buNone/>
            </a:pPr>
            <a:r>
              <a:rPr lang="zh-CN" altLang="en-US" sz="2800" b="1" spc="-300" dirty="0" smtClean="0">
                <a:solidFill>
                  <a:schemeClr val="bg1"/>
                </a:solidFill>
              </a:rPr>
              <a:t>出事故必是违章 </a:t>
            </a:r>
            <a:endParaRPr lang="zh-CN" altLang="en-US" sz="2800" b="1" spc="-300"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 calcmode="lin" valueType="num">
                                      <p:cBhvr additive="base">
                                        <p:cTn id="12"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3204"/>
            <a:ext cx="4211960" cy="646331"/>
          </a:xfrm>
          <a:prstGeom prst="rect">
            <a:avLst/>
          </a:prstGeom>
          <a:noFill/>
        </p:spPr>
        <p:txBody>
          <a:bodyPr wrap="square" rtlCol="0">
            <a:spAutoFit/>
          </a:bodyPr>
          <a:lstStyle/>
          <a:p>
            <a:r>
              <a:rPr lang="zh-CN" altLang="en-US" sz="3600" b="1" dirty="0" smtClean="0">
                <a:solidFill>
                  <a:srgbClr val="FFFF00"/>
                </a:solidFill>
                <a:latin typeface="微软雅黑" panose="020B0503020204020204" pitchFamily="34" charset="-122"/>
                <a:ea typeface="微软雅黑" panose="020B0503020204020204" pitchFamily="34" charset="-122"/>
              </a:rPr>
              <a:t>物体打击防护措施</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594966" y="1643058"/>
            <a:ext cx="5763116" cy="507831"/>
          </a:xfrm>
          <a:prstGeom prst="rect">
            <a:avLst/>
          </a:prstGeom>
          <a:noFill/>
        </p:spPr>
        <p:txBody>
          <a:bodyPr wrap="square" rtlCol="0">
            <a:spAutoFit/>
          </a:bodyPr>
          <a:lstStyle/>
          <a:p>
            <a:pPr>
              <a:lnSpc>
                <a:spcPct val="150000"/>
              </a:lnSpc>
            </a:pPr>
            <a:endParaRPr lang="zh-CN" altLang="en-US" b="1" dirty="0">
              <a:solidFill>
                <a:schemeClr val="tx1">
                  <a:lumMod val="95000"/>
                  <a:lumOff val="5000"/>
                </a:schemeClr>
              </a:solidFill>
            </a:endParaRPr>
          </a:p>
        </p:txBody>
      </p:sp>
      <p:pic>
        <p:nvPicPr>
          <p:cNvPr id="7" name="Picture 2" descr="http://www.taopic.com/uploads/allimg/120717/201750-120GGH502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786" y="1428740"/>
            <a:ext cx="3568259" cy="3500462"/>
          </a:xfrm>
          <a:prstGeom prst="rect">
            <a:avLst/>
          </a:prstGeom>
          <a:noFill/>
        </p:spPr>
      </p:pic>
      <p:sp>
        <p:nvSpPr>
          <p:cNvPr id="8" name="Rectangle 3"/>
          <p:cNvSpPr>
            <a:spLocks noChangeArrowheads="1"/>
          </p:cNvSpPr>
          <p:nvPr/>
        </p:nvSpPr>
        <p:spPr bwMode="auto">
          <a:xfrm>
            <a:off x="4429124" y="428608"/>
            <a:ext cx="4429156" cy="4786346"/>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noAutofit/>
          </a:bodyPr>
          <a:lstStyle/>
          <a:p>
            <a:pPr>
              <a:lnSpc>
                <a:spcPct val="90000"/>
              </a:lnSpc>
              <a:spcBef>
                <a:spcPct val="50000"/>
              </a:spcBef>
              <a:buClrTx/>
              <a:buSzTx/>
              <a:buFontTx/>
              <a:buChar char="•"/>
            </a:pPr>
            <a:r>
              <a:rPr kumimoji="1" lang="zh-CN" altLang="en-US" sz="3200" b="1" dirty="0">
                <a:solidFill>
                  <a:schemeClr val="bg1"/>
                </a:solidFill>
                <a:latin typeface="宋体" panose="02010600030101010101" pitchFamily="2" charset="-122"/>
                <a:ea typeface="宋体" panose="02010600030101010101" pitchFamily="2" charset="-122"/>
              </a:rPr>
              <a:t>做好安全防护</a:t>
            </a:r>
          </a:p>
          <a:p>
            <a:pPr>
              <a:lnSpc>
                <a:spcPct val="90000"/>
              </a:lnSpc>
              <a:spcBef>
                <a:spcPct val="50000"/>
              </a:spcBef>
              <a:buClrTx/>
              <a:buSzTx/>
              <a:buFontTx/>
              <a:buChar char="•"/>
            </a:pPr>
            <a:r>
              <a:rPr kumimoji="1" lang="zh-CN" altLang="en-US" sz="3200" b="1" dirty="0">
                <a:solidFill>
                  <a:schemeClr val="bg1"/>
                </a:solidFill>
                <a:latin typeface="宋体" panose="02010600030101010101" pitchFamily="2" charset="-122"/>
                <a:ea typeface="宋体" panose="02010600030101010101" pitchFamily="2" charset="-122"/>
              </a:rPr>
              <a:t>正确佩戴安全帽</a:t>
            </a:r>
          </a:p>
          <a:p>
            <a:pPr>
              <a:lnSpc>
                <a:spcPct val="90000"/>
              </a:lnSpc>
              <a:spcBef>
                <a:spcPct val="50000"/>
              </a:spcBef>
              <a:buClrTx/>
              <a:buSzTx/>
              <a:buFontTx/>
              <a:buChar char="•"/>
            </a:pPr>
            <a:r>
              <a:rPr kumimoji="1" lang="zh-CN" altLang="en-US" sz="3200" b="1" dirty="0">
                <a:solidFill>
                  <a:schemeClr val="bg1"/>
                </a:solidFill>
                <a:latin typeface="宋体" panose="02010600030101010101" pitchFamily="2" charset="-122"/>
                <a:ea typeface="宋体" panose="02010600030101010101" pitchFamily="2" charset="-122"/>
              </a:rPr>
              <a:t>走安全通道            </a:t>
            </a:r>
          </a:p>
          <a:p>
            <a:pPr>
              <a:lnSpc>
                <a:spcPct val="90000"/>
              </a:lnSpc>
              <a:spcBef>
                <a:spcPct val="50000"/>
              </a:spcBef>
              <a:buClrTx/>
              <a:buSzTx/>
              <a:buFontTx/>
              <a:buChar char="•"/>
            </a:pPr>
            <a:r>
              <a:rPr kumimoji="1" lang="zh-CN" altLang="en-US" sz="3200" b="1" dirty="0">
                <a:solidFill>
                  <a:schemeClr val="bg1"/>
                </a:solidFill>
                <a:latin typeface="宋体" panose="02010600030101010101" pitchFamily="2" charset="-122"/>
                <a:ea typeface="宋体" panose="02010600030101010101" pitchFamily="2" charset="-122"/>
              </a:rPr>
              <a:t>避免在危险地带停留</a:t>
            </a:r>
          </a:p>
          <a:p>
            <a:pPr>
              <a:lnSpc>
                <a:spcPct val="90000"/>
              </a:lnSpc>
              <a:spcBef>
                <a:spcPct val="50000"/>
              </a:spcBef>
              <a:buClrTx/>
              <a:buSzTx/>
              <a:buFontTx/>
              <a:buChar char="•"/>
            </a:pPr>
            <a:r>
              <a:rPr kumimoji="1" lang="zh-CN" altLang="en-US" sz="3200" b="1" dirty="0">
                <a:solidFill>
                  <a:schemeClr val="bg1"/>
                </a:solidFill>
                <a:latin typeface="宋体" panose="02010600030101010101" pitchFamily="2" charset="-122"/>
                <a:ea typeface="宋体" panose="02010600030101010101" pitchFamily="2" charset="-122"/>
              </a:rPr>
              <a:t>服从安全管理</a:t>
            </a:r>
          </a:p>
          <a:p>
            <a:pPr>
              <a:lnSpc>
                <a:spcPct val="90000"/>
              </a:lnSpc>
              <a:spcBef>
                <a:spcPct val="50000"/>
              </a:spcBef>
              <a:buClrTx/>
              <a:buSzTx/>
              <a:buFontTx/>
              <a:buChar char="•"/>
            </a:pPr>
            <a:r>
              <a:rPr kumimoji="1" lang="zh-CN" altLang="en-US" sz="3200" b="1" dirty="0">
                <a:solidFill>
                  <a:schemeClr val="bg1"/>
                </a:solidFill>
                <a:latin typeface="宋体" panose="02010600030101010101" pitchFamily="2" charset="-122"/>
                <a:ea typeface="宋体" panose="02010600030101010101" pitchFamily="2" charset="-122"/>
              </a:rPr>
              <a:t>高空重物</a:t>
            </a:r>
            <a:r>
              <a:rPr kumimoji="1" lang="zh-CN" altLang="en-US" sz="3200" b="1" dirty="0" smtClean="0">
                <a:solidFill>
                  <a:schemeClr val="bg1"/>
                </a:solidFill>
                <a:latin typeface="宋体" panose="02010600030101010101" pitchFamily="2" charset="-122"/>
                <a:ea typeface="宋体" panose="02010600030101010101" pitchFamily="2" charset="-122"/>
              </a:rPr>
              <a:t>安全堆放</a:t>
            </a:r>
            <a:endParaRPr kumimoji="1" lang="zh-CN" altLang="en-US" sz="3200" b="1" dirty="0">
              <a:solidFill>
                <a:schemeClr val="bg1"/>
              </a:solidFill>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fade">
                                      <p:cBhvr>
                                        <p:cTn id="13" dur="2000"/>
                                        <p:tgtEl>
                                          <p:spTgt spid="8">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2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2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20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20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fade">
                                      <p:cBhvr>
                                        <p:cTn id="38" dur="2000"/>
                                        <p:tgtEl>
                                          <p:spTgt spid="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fade">
                                      <p:cBhvr>
                                        <p:cTn id="43"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7544" y="553244"/>
            <a:ext cx="8229600" cy="952500"/>
          </a:xfrm>
          <a:solidFill>
            <a:srgbClr val="FF0000">
              <a:alpha val="42000"/>
            </a:srgbClr>
          </a:solidFill>
        </p:spPr>
        <p:txBody>
          <a:bodyPr>
            <a:normAutofit/>
          </a:bodyPr>
          <a:lstStyle/>
          <a:p>
            <a:r>
              <a:rPr lang="zh-CN" altLang="en-US" sz="4800" b="1" dirty="0" smtClean="0">
                <a:solidFill>
                  <a:srgbClr val="FFFF00"/>
                </a:solidFill>
                <a:latin typeface="微软雅黑" panose="020B0503020204020204" pitchFamily="34" charset="-122"/>
                <a:ea typeface="微软雅黑" panose="020B0503020204020204" pitchFamily="34" charset="-122"/>
              </a:rPr>
              <a:t>（四）</a:t>
            </a:r>
            <a:r>
              <a:rPr lang="zh-CN" altLang="en-US" sz="4800" b="1" dirty="0" smtClean="0">
                <a:solidFill>
                  <a:srgbClr val="FFFF00"/>
                </a:solidFill>
                <a:latin typeface="微软雅黑" panose="020B0503020204020204" pitchFamily="34" charset="-122"/>
                <a:ea typeface="微软雅黑" panose="020B0503020204020204" pitchFamily="34" charset="-122"/>
              </a:rPr>
              <a:t>器 械 伤 害 篇</a:t>
            </a:r>
            <a:endParaRPr lang="zh-CN" altLang="en-US" sz="4800" dirty="0">
              <a:solidFill>
                <a:srgbClr val="FFFF00"/>
              </a:solidFill>
            </a:endParaRPr>
          </a:p>
        </p:txBody>
      </p:sp>
      <p:sp>
        <p:nvSpPr>
          <p:cNvPr id="3" name="灯片编号占位符 2"/>
          <p:cNvSpPr>
            <a:spLocks noGrp="1"/>
          </p:cNvSpPr>
          <p:nvPr>
            <p:ph type="sldNum" sz="quarter" idx="12"/>
          </p:nvPr>
        </p:nvSpPr>
        <p:spPr/>
        <p:txBody>
          <a:bodyPr/>
          <a:lstStyle/>
          <a:p>
            <a:fld id="{E6BD4D8A-31EF-4AD6-81D8-CDF57A2EBC9F}" type="slidenum">
              <a:rPr lang="zh-CN" altLang="en-US" smtClean="0"/>
              <a:pPr/>
              <a:t>33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器械伤害.jpg"/>
          <p:cNvPicPr>
            <a:picLocks noChangeAspect="1"/>
          </p:cNvPicPr>
          <p:nvPr/>
        </p:nvPicPr>
        <p:blipFill>
          <a:blip r:embed="rId2" cstate="print"/>
          <a:stretch>
            <a:fillRect/>
          </a:stretch>
        </p:blipFill>
        <p:spPr>
          <a:xfrm>
            <a:off x="0" y="0"/>
            <a:ext cx="9144000" cy="5715000"/>
          </a:xfrm>
          <a:prstGeom prst="rect">
            <a:avLst/>
          </a:prstGeom>
        </p:spPr>
      </p:pic>
      <p:sp>
        <p:nvSpPr>
          <p:cNvPr id="2" name="TextBox 1"/>
          <p:cNvSpPr txBox="1"/>
          <p:nvPr/>
        </p:nvSpPr>
        <p:spPr>
          <a:xfrm>
            <a:off x="3222917" y="142856"/>
            <a:ext cx="2698175" cy="523220"/>
          </a:xfrm>
          <a:prstGeom prst="rect">
            <a:avLst/>
          </a:prstGeom>
          <a:solidFill>
            <a:schemeClr val="tx1">
              <a:lumMod val="95000"/>
              <a:lumOff val="5000"/>
            </a:schemeClr>
          </a:solidFill>
        </p:spPr>
        <p:txBody>
          <a:bodyPr wrap="none" rtlCol="0">
            <a:spAutoFit/>
          </a:bodyPr>
          <a:lstStyle/>
          <a:p>
            <a:r>
              <a:rPr lang="zh-CN" altLang="en-US" sz="2800" b="1" dirty="0" smtClean="0">
                <a:solidFill>
                  <a:srgbClr val="FFFF00"/>
                </a:solidFill>
                <a:latin typeface="微软雅黑" panose="020B0503020204020204" pitchFamily="34" charset="-122"/>
                <a:ea typeface="微软雅黑" panose="020B0503020204020204" pitchFamily="34" charset="-122"/>
              </a:rPr>
              <a:t>器械伤害的定义</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1571604" y="2000244"/>
            <a:ext cx="5893635" cy="3429024"/>
          </a:xfrm>
          <a:prstGeom prst="roundRect">
            <a:avLst/>
          </a:prstGeom>
          <a:solidFill>
            <a:schemeClr val="bg1">
              <a:alpha val="5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chemeClr val="tx1"/>
                </a:solidFill>
                <a:latin typeface="宋体" panose="02010600030101010101" pitchFamily="2" charset="-122"/>
                <a:ea typeface="宋体" panose="02010600030101010101" pitchFamily="2" charset="-122"/>
              </a:rPr>
              <a:t>  </a:t>
            </a:r>
            <a:r>
              <a:rPr lang="zh-CN" altLang="en-US" sz="3200" b="1" dirty="0" smtClean="0">
                <a:solidFill>
                  <a:srgbClr val="0070C0"/>
                </a:solidFill>
                <a:latin typeface="宋体" panose="02010600030101010101" pitchFamily="2" charset="-122"/>
                <a:ea typeface="宋体" panose="02010600030101010101" pitchFamily="2" charset="-122"/>
              </a:rPr>
              <a:t>机械伤害是指机械设备运动（静止）、部件、工具、加工件直接与人体接触引起的挤压、碰撞、冲击、剪切、卷入、绞绕、甩出、切割、切断、刺扎等伤害。不包括车辆、起重机械引起的伤害。</a:t>
            </a:r>
            <a:endParaRPr lang="zh-CN" altLang="en-US" sz="3200" b="1" dirty="0" smtClean="0">
              <a:solidFill>
                <a:srgbClr val="0070C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92226"/>
            <a:ext cx="8072493" cy="707886"/>
          </a:xfrm>
          <a:prstGeom prst="rect">
            <a:avLst/>
          </a:prstGeom>
          <a:solidFill>
            <a:schemeClr val="dk1">
              <a:alpha val="51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4000" b="1" dirty="0" smtClean="0">
                <a:solidFill>
                  <a:srgbClr val="FFFF00"/>
                </a:solidFill>
                <a:effectLst>
                  <a:outerShdw blurRad="38100" dist="38100" dir="2700000" algn="tl">
                    <a:srgbClr val="000000">
                      <a:alpha val="43137"/>
                    </a:srgbClr>
                  </a:outerShdw>
                </a:effectLst>
              </a:rPr>
              <a:t>器械伤害发生的原因？</a:t>
            </a:r>
            <a:endParaRPr lang="zh-CN" altLang="en-US" sz="4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a:off x="642910" y="1428740"/>
            <a:ext cx="7929618" cy="3733016"/>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solidFill>
                  <a:schemeClr val="tx1"/>
                </a:solidFill>
              </a:rPr>
              <a:t>1. </a:t>
            </a:r>
            <a:r>
              <a:rPr lang="zh-CN" altLang="en-US" sz="3200" b="1" dirty="0" smtClean="0">
                <a:solidFill>
                  <a:schemeClr val="tx1"/>
                </a:solidFill>
              </a:rPr>
              <a:t>人为原因，管理人员和操作人员的安全意识不到位；</a:t>
            </a:r>
            <a:endParaRPr lang="en-US" altLang="zh-CN" sz="3200" b="1" dirty="0" smtClean="0">
              <a:solidFill>
                <a:schemeClr val="tx1"/>
              </a:solidFill>
            </a:endParaRPr>
          </a:p>
          <a:p>
            <a:r>
              <a:rPr lang="en-US" altLang="zh-CN" sz="3200" b="1" dirty="0" smtClean="0">
                <a:solidFill>
                  <a:schemeClr val="tx1"/>
                </a:solidFill>
              </a:rPr>
              <a:t>2.</a:t>
            </a:r>
            <a:r>
              <a:rPr lang="zh-CN" altLang="en-US" sz="3200" b="1" dirty="0" smtClean="0">
                <a:solidFill>
                  <a:schemeClr val="tx1"/>
                </a:solidFill>
              </a:rPr>
              <a:t>违章作业、违章指挥、无证上岗机械安装；</a:t>
            </a:r>
            <a:endParaRPr lang="en-US" altLang="zh-CN" sz="3200" b="1" dirty="0" smtClean="0">
              <a:solidFill>
                <a:schemeClr val="tx1"/>
              </a:solidFill>
            </a:endParaRPr>
          </a:p>
          <a:p>
            <a:r>
              <a:rPr lang="en-US" altLang="zh-CN" sz="3200" b="1" dirty="0" smtClean="0">
                <a:solidFill>
                  <a:schemeClr val="tx1"/>
                </a:solidFill>
              </a:rPr>
              <a:t>3.</a:t>
            </a:r>
            <a:r>
              <a:rPr lang="zh-CN" altLang="en-US" sz="3200" b="1" dirty="0" smtClean="0">
                <a:solidFill>
                  <a:schemeClr val="tx1"/>
                </a:solidFill>
              </a:rPr>
              <a:t>使用技术和安全性能差的不合格机械；</a:t>
            </a:r>
            <a:endParaRPr lang="en-US" altLang="zh-CN" sz="3200" b="1" dirty="0" smtClean="0">
              <a:solidFill>
                <a:schemeClr val="tx1"/>
              </a:solidFill>
            </a:endParaRPr>
          </a:p>
          <a:p>
            <a:r>
              <a:rPr lang="en-US" altLang="zh-CN" sz="3200" b="1" dirty="0" smtClean="0">
                <a:solidFill>
                  <a:schemeClr val="tx1"/>
                </a:solidFill>
              </a:rPr>
              <a:t>4.</a:t>
            </a:r>
            <a:r>
              <a:rPr lang="zh-CN" altLang="en-US" sz="3200" b="1" dirty="0" smtClean="0">
                <a:solidFill>
                  <a:schemeClr val="tx1"/>
                </a:solidFill>
              </a:rPr>
              <a:t>平常维修保养不及时，存在安全隐患。</a:t>
            </a:r>
            <a:endParaRPr lang="en-US" altLang="zh-CN" sz="3200" b="1" dirty="0" smtClean="0">
              <a:solidFill>
                <a:schemeClr val="tx1"/>
              </a:solidFill>
            </a:endParaRPr>
          </a:p>
        </p:txBody>
      </p:sp>
      <p:sp>
        <p:nvSpPr>
          <p:cNvPr id="5" name="矩形 4"/>
          <p:cNvSpPr/>
          <p:nvPr/>
        </p:nvSpPr>
        <p:spPr>
          <a:xfrm>
            <a:off x="571472" y="1678773"/>
            <a:ext cx="8001056" cy="646331"/>
          </a:xfrm>
          <a:prstGeom prst="rect">
            <a:avLst/>
          </a:prstGeom>
          <a:solidFill>
            <a:srgbClr val="92D05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smtClean="0">
                <a:solidFill>
                  <a:schemeClr val="bg1"/>
                </a:solidFill>
              </a:rPr>
              <a:t>提 示 标 志</a:t>
            </a:r>
            <a:endParaRPr lang="zh-CN" altLang="en-US" sz="3600" b="1" dirty="0">
              <a:solidFill>
                <a:schemeClr val="bg1"/>
              </a:solidFill>
            </a:endParaRPr>
          </a:p>
        </p:txBody>
      </p:sp>
      <p:grpSp>
        <p:nvGrpSpPr>
          <p:cNvPr id="6" name="组合 5"/>
          <p:cNvGrpSpPr/>
          <p:nvPr/>
        </p:nvGrpSpPr>
        <p:grpSpPr>
          <a:xfrm>
            <a:off x="1907704" y="2393153"/>
            <a:ext cx="5307501" cy="1643074"/>
            <a:chOff x="1907704" y="4124344"/>
            <a:chExt cx="4426222" cy="1447800"/>
          </a:xfrm>
        </p:grpSpPr>
        <p:pic>
          <p:nvPicPr>
            <p:cNvPr id="7" name="Picture 5" descr="[点击62次]"/>
            <p:cNvPicPr>
              <a:picLocks noChangeAspect="1" noChangeArrowheads="1"/>
            </p:cNvPicPr>
            <p:nvPr/>
          </p:nvPicPr>
          <p:blipFill>
            <a:blip r:embed="rId2" cstate="print"/>
            <a:srcRect/>
            <a:stretch>
              <a:fillRect/>
            </a:stretch>
          </p:blipFill>
          <p:spPr bwMode="auto">
            <a:xfrm>
              <a:off x="1907704" y="4124344"/>
              <a:ext cx="1141413" cy="1447800"/>
            </a:xfrm>
            <a:prstGeom prst="rect">
              <a:avLst/>
            </a:prstGeom>
            <a:noFill/>
            <a:ln w="9525">
              <a:noFill/>
              <a:miter lim="800000"/>
              <a:headEnd/>
              <a:tailEnd/>
            </a:ln>
          </p:spPr>
        </p:pic>
        <p:pic>
          <p:nvPicPr>
            <p:cNvPr id="8" name="Picture 6" descr="[点击41次]"/>
            <p:cNvPicPr>
              <a:picLocks noChangeAspect="1" noChangeArrowheads="1"/>
            </p:cNvPicPr>
            <p:nvPr/>
          </p:nvPicPr>
          <p:blipFill>
            <a:blip r:embed="rId3" cstate="print"/>
            <a:srcRect/>
            <a:stretch>
              <a:fillRect/>
            </a:stretch>
          </p:blipFill>
          <p:spPr bwMode="auto">
            <a:xfrm>
              <a:off x="3491880" y="4124344"/>
              <a:ext cx="1200150" cy="1447800"/>
            </a:xfrm>
            <a:prstGeom prst="rect">
              <a:avLst/>
            </a:prstGeom>
            <a:noFill/>
            <a:ln w="9525">
              <a:noFill/>
              <a:miter lim="800000"/>
              <a:headEnd/>
              <a:tailEnd/>
            </a:ln>
          </p:spPr>
        </p:pic>
        <p:pic>
          <p:nvPicPr>
            <p:cNvPr id="9" name="Picture 7" descr="[点击45次]"/>
            <p:cNvPicPr>
              <a:picLocks noChangeAspect="1" noChangeArrowheads="1"/>
            </p:cNvPicPr>
            <p:nvPr/>
          </p:nvPicPr>
          <p:blipFill>
            <a:blip r:embed="rId4" cstate="print"/>
            <a:srcRect/>
            <a:stretch>
              <a:fillRect/>
            </a:stretch>
          </p:blipFill>
          <p:spPr bwMode="auto">
            <a:xfrm>
              <a:off x="5148064" y="4124344"/>
              <a:ext cx="1185862" cy="1447800"/>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337220"/>
            <a:ext cx="2786082" cy="699809"/>
          </a:xfrm>
        </p:spPr>
        <p:style>
          <a:lnRef idx="1">
            <a:schemeClr val="dk1"/>
          </a:lnRef>
          <a:fillRef idx="3">
            <a:schemeClr val="dk1"/>
          </a:fillRef>
          <a:effectRef idx="2">
            <a:schemeClr val="dk1"/>
          </a:effectRef>
          <a:fontRef idx="minor">
            <a:schemeClr val="lt1"/>
          </a:fontRef>
        </p:style>
        <p:txBody>
          <a:bodyPr>
            <a:normAutofit fontScale="90000"/>
          </a:bodyPr>
          <a:lstStyle/>
          <a:p>
            <a:r>
              <a:rPr lang="zh-CN" altLang="en-US" b="1" dirty="0" smtClean="0">
                <a:solidFill>
                  <a:srgbClr val="FFFF00"/>
                </a:solidFill>
              </a:rPr>
              <a:t>事 故 案 例</a:t>
            </a:r>
            <a:endParaRPr lang="zh-CN" altLang="en-US" dirty="0">
              <a:solidFill>
                <a:srgbClr val="FFFF00"/>
              </a:solidFill>
            </a:endParaRPr>
          </a:p>
        </p:txBody>
      </p:sp>
      <p:sp>
        <p:nvSpPr>
          <p:cNvPr id="4" name="内容占位符 3"/>
          <p:cNvSpPr>
            <a:spLocks noGrp="1"/>
          </p:cNvSpPr>
          <p:nvPr>
            <p:ph idx="1"/>
          </p:nvPr>
        </p:nvSpPr>
        <p:spPr>
          <a:xfrm>
            <a:off x="3857620" y="214294"/>
            <a:ext cx="5220072" cy="5286412"/>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just">
              <a:spcBef>
                <a:spcPts val="0"/>
              </a:spcBef>
              <a:buNone/>
            </a:pPr>
            <a:r>
              <a:rPr lang="en-US" altLang="zh-CN" sz="2800" b="1" dirty="0" smtClean="0">
                <a:solidFill>
                  <a:schemeClr val="tx1"/>
                </a:solidFill>
                <a:latin typeface="宋体" panose="02010600030101010101" pitchFamily="2" charset="-122"/>
                <a:ea typeface="宋体" panose="02010600030101010101" pitchFamily="2" charset="-122"/>
              </a:rPr>
              <a:t>  </a:t>
            </a:r>
            <a:r>
              <a:rPr lang="en-US" altLang="zh-CN" sz="2800" b="1" spc="-100" dirty="0" smtClean="0">
                <a:solidFill>
                  <a:schemeClr val="tx1"/>
                </a:solidFill>
                <a:latin typeface="宋体" panose="02010600030101010101" pitchFamily="2" charset="-122"/>
                <a:ea typeface="宋体" panose="02010600030101010101" pitchFamily="2" charset="-122"/>
              </a:rPr>
              <a:t>2006 </a:t>
            </a:r>
            <a:r>
              <a:rPr lang="zh-CN" altLang="en-US" sz="2800" b="1" spc="-100" dirty="0" smtClean="0">
                <a:solidFill>
                  <a:schemeClr val="tx1"/>
                </a:solidFill>
                <a:latin typeface="宋体" panose="02010600030101010101" pitchFamily="2" charset="-122"/>
                <a:ea typeface="宋体" panose="02010600030101010101" pitchFamily="2" charset="-122"/>
              </a:rPr>
              <a:t>年</a:t>
            </a:r>
            <a:r>
              <a:rPr lang="en-US" altLang="zh-CN" sz="2800" b="1" spc="-100" dirty="0" smtClean="0">
                <a:solidFill>
                  <a:schemeClr val="tx1"/>
                </a:solidFill>
                <a:latin typeface="宋体" panose="02010600030101010101" pitchFamily="2" charset="-122"/>
                <a:ea typeface="宋体" panose="02010600030101010101" pitchFamily="2" charset="-122"/>
              </a:rPr>
              <a:t>6 </a:t>
            </a:r>
            <a:r>
              <a:rPr lang="zh-CN" altLang="en-US" sz="2800" b="1" spc="-100" dirty="0" smtClean="0">
                <a:solidFill>
                  <a:schemeClr val="tx1"/>
                </a:solidFill>
                <a:latin typeface="宋体" panose="02010600030101010101" pitchFamily="2" charset="-122"/>
                <a:ea typeface="宋体" panose="02010600030101010101" pitchFamily="2" charset="-122"/>
              </a:rPr>
              <a:t>月</a:t>
            </a:r>
            <a:r>
              <a:rPr lang="en-US" altLang="zh-CN" sz="2800" b="1" spc="-100" dirty="0" smtClean="0">
                <a:solidFill>
                  <a:schemeClr val="tx1"/>
                </a:solidFill>
                <a:latin typeface="宋体" panose="02010600030101010101" pitchFamily="2" charset="-122"/>
                <a:ea typeface="宋体" panose="02010600030101010101" pitchFamily="2" charset="-122"/>
              </a:rPr>
              <a:t>15 </a:t>
            </a:r>
            <a:r>
              <a:rPr lang="zh-CN" altLang="en-US" sz="2800" b="1" spc="-100" dirty="0" smtClean="0">
                <a:solidFill>
                  <a:schemeClr val="tx1"/>
                </a:solidFill>
                <a:latin typeface="宋体" panose="02010600030101010101" pitchFamily="2" charset="-122"/>
                <a:ea typeface="宋体" panose="02010600030101010101" pitchFamily="2" charset="-122"/>
              </a:rPr>
              <a:t>日，某厂车工刘某与郭某谈起零件加工任务，抱怨自己的机床太陈旧，离合器不灵便，停车位稍有偏差主轴便会反转，跟维修工说了几次也没调合适。郭某听了之后说“这有什么呀，我给你调。”刘某半信半疑。郭一只手拿螺丝刀拨压弹簧，另一只手扭可调瓦螺帽。突然主轴飞转，将郭两手多指绞成粉碎性骨折。</a:t>
            </a:r>
            <a:endParaRPr lang="en-US" altLang="zh-CN" sz="2800" b="1" spc="-100" dirty="0" smtClean="0">
              <a:solidFill>
                <a:schemeClr val="tx1"/>
              </a:solidFill>
            </a:endParaRPr>
          </a:p>
        </p:txBody>
      </p:sp>
      <p:pic>
        <p:nvPicPr>
          <p:cNvPr id="5" name="内容占位符 3" descr="机械伤害4.jpg"/>
          <p:cNvPicPr>
            <a:picLocks noChangeAspect="1"/>
          </p:cNvPicPr>
          <p:nvPr/>
        </p:nvPicPr>
        <p:blipFill>
          <a:blip r:embed="rId2" cstate="print"/>
          <a:srcRect l="2887" t="4443" r="2310" b="2222"/>
          <a:stretch>
            <a:fillRect/>
          </a:stretch>
        </p:blipFill>
        <p:spPr>
          <a:xfrm>
            <a:off x="0" y="1417340"/>
            <a:ext cx="3779912" cy="3940490"/>
          </a:xfrm>
          <a:prstGeom prst="rect">
            <a:avLst/>
          </a:prstGeom>
        </p:spPr>
      </p:pic>
      <p:sp>
        <p:nvSpPr>
          <p:cNvPr id="6" name="灯片编号占位符 5"/>
          <p:cNvSpPr>
            <a:spLocks noGrp="1"/>
          </p:cNvSpPr>
          <p:nvPr>
            <p:ph type="sldNum" sz="quarter" idx="12"/>
          </p:nvPr>
        </p:nvSpPr>
        <p:spPr/>
        <p:txBody>
          <a:bodyPr/>
          <a:lstStyle/>
          <a:p>
            <a:fld id="{E6BD4D8A-31EF-4AD6-81D8-CDF57A2EBC9F}" type="slidenum">
              <a:rPr lang="zh-CN" altLang="en-US" smtClean="0"/>
              <a:pPr/>
              <a:t>36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fade">
                                      <p:cBhvr>
                                        <p:cTn id="13" dur="2000"/>
                                        <p:tgtEl>
                                          <p:spTgt spid="4">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93204"/>
            <a:ext cx="3855942" cy="646331"/>
          </a:xfrm>
          <a:prstGeom prst="rect">
            <a:avLst/>
          </a:prstGeom>
          <a:noFill/>
        </p:spPr>
        <p:txBody>
          <a:bodyPr wrap="square" rtlCol="0">
            <a:spAutoFit/>
          </a:bodyPr>
          <a:lstStyle/>
          <a:p>
            <a:r>
              <a:rPr lang="zh-CN" altLang="en-US" sz="3600" b="1" dirty="0" smtClean="0">
                <a:solidFill>
                  <a:srgbClr val="FFFF00"/>
                </a:solidFill>
                <a:latin typeface="微软雅黑" panose="020B0503020204020204" pitchFamily="34" charset="-122"/>
                <a:ea typeface="微软雅黑" panose="020B0503020204020204" pitchFamily="34" charset="-122"/>
              </a:rPr>
              <a:t>机械伤害防护措施</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594966" y="1643058"/>
            <a:ext cx="5763116" cy="507831"/>
          </a:xfrm>
          <a:prstGeom prst="rect">
            <a:avLst/>
          </a:prstGeom>
          <a:noFill/>
        </p:spPr>
        <p:txBody>
          <a:bodyPr wrap="square" rtlCol="0">
            <a:spAutoFit/>
          </a:bodyPr>
          <a:lstStyle/>
          <a:p>
            <a:pPr>
              <a:lnSpc>
                <a:spcPct val="150000"/>
              </a:lnSpc>
            </a:pPr>
            <a:endParaRPr lang="zh-CN" altLang="en-US" b="1" dirty="0">
              <a:solidFill>
                <a:schemeClr val="tx1">
                  <a:lumMod val="95000"/>
                  <a:lumOff val="5000"/>
                </a:schemeClr>
              </a:solidFill>
            </a:endParaRPr>
          </a:p>
        </p:txBody>
      </p:sp>
      <p:pic>
        <p:nvPicPr>
          <p:cNvPr id="7" name="Picture 2" descr="http://www.taopic.com/uploads/allimg/120717/201750-120GGH502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786" y="1643054"/>
            <a:ext cx="3568259" cy="3500462"/>
          </a:xfrm>
          <a:prstGeom prst="rect">
            <a:avLst/>
          </a:prstGeom>
          <a:noFill/>
        </p:spPr>
      </p:pic>
      <p:sp>
        <p:nvSpPr>
          <p:cNvPr id="8" name="Rectangle 3"/>
          <p:cNvSpPr>
            <a:spLocks noChangeArrowheads="1"/>
          </p:cNvSpPr>
          <p:nvPr/>
        </p:nvSpPr>
        <p:spPr bwMode="auto">
          <a:xfrm>
            <a:off x="4429124" y="571484"/>
            <a:ext cx="4143404" cy="4500594"/>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noAutofit/>
          </a:bodyPr>
          <a:lstStyle/>
          <a:p>
            <a:pPr marL="365760" lvl="0" indent="-283210">
              <a:spcBef>
                <a:spcPts val="600"/>
              </a:spcBef>
              <a:buClr>
                <a:srgbClr val="FF0000"/>
              </a:buClr>
              <a:buSzPct val="80000"/>
              <a:defRPr/>
            </a:pPr>
            <a:r>
              <a:rPr lang="en-US" altLang="zh-CN" sz="3200" b="1" dirty="0" smtClean="0">
                <a:solidFill>
                  <a:schemeClr val="bg1"/>
                </a:solidFill>
                <a:latin typeface="宋体" panose="02010600030101010101" pitchFamily="2" charset="-122"/>
                <a:ea typeface="宋体" panose="02010600030101010101" pitchFamily="2" charset="-122"/>
              </a:rPr>
              <a:t>1.</a:t>
            </a:r>
            <a:r>
              <a:rPr lang="zh-CN" altLang="en-US" sz="3200" b="1" dirty="0" smtClean="0">
                <a:solidFill>
                  <a:schemeClr val="bg1"/>
                </a:solidFill>
                <a:latin typeface="宋体" panose="02010600030101010101" pitchFamily="2" charset="-122"/>
                <a:ea typeface="宋体" panose="02010600030101010101" pitchFamily="2" charset="-122"/>
              </a:rPr>
              <a:t>机械工、信号工持证上岗</a:t>
            </a:r>
          </a:p>
          <a:p>
            <a:pPr marL="365760" lvl="0" indent="-283210">
              <a:spcBef>
                <a:spcPts val="600"/>
              </a:spcBef>
              <a:buClr>
                <a:srgbClr val="FF0000"/>
              </a:buClr>
              <a:buSzPct val="80000"/>
              <a:defRPr/>
            </a:pPr>
            <a:r>
              <a:rPr lang="en-US" altLang="zh-CN" sz="3200" b="1" dirty="0" smtClean="0">
                <a:solidFill>
                  <a:schemeClr val="bg1"/>
                </a:solidFill>
                <a:latin typeface="宋体" panose="02010600030101010101" pitchFamily="2" charset="-122"/>
                <a:ea typeface="宋体" panose="02010600030101010101" pitchFamily="2" charset="-122"/>
              </a:rPr>
              <a:t>2.</a:t>
            </a:r>
            <a:r>
              <a:rPr lang="zh-CN" altLang="en-US" sz="3200" b="1" dirty="0" smtClean="0">
                <a:solidFill>
                  <a:schemeClr val="bg1"/>
                </a:solidFill>
                <a:latin typeface="宋体" panose="02010600030101010101" pitchFamily="2" charset="-122"/>
                <a:ea typeface="宋体" panose="02010600030101010101" pitchFamily="2" charset="-122"/>
              </a:rPr>
              <a:t>不乱动不懂的设备</a:t>
            </a:r>
          </a:p>
          <a:p>
            <a:pPr marL="365760" lvl="0" indent="-283210">
              <a:spcBef>
                <a:spcPts val="600"/>
              </a:spcBef>
              <a:buClr>
                <a:srgbClr val="FF0000"/>
              </a:buClr>
              <a:buSzPct val="80000"/>
              <a:defRPr/>
            </a:pPr>
            <a:r>
              <a:rPr lang="en-US" altLang="zh-CN" sz="3200" b="1" dirty="0" smtClean="0">
                <a:solidFill>
                  <a:schemeClr val="bg1"/>
                </a:solidFill>
                <a:latin typeface="宋体" panose="02010600030101010101" pitchFamily="2" charset="-122"/>
                <a:ea typeface="宋体" panose="02010600030101010101" pitchFamily="2" charset="-122"/>
              </a:rPr>
              <a:t>3.</a:t>
            </a:r>
            <a:r>
              <a:rPr lang="zh-CN" altLang="en-US" sz="3200" b="1" dirty="0" smtClean="0">
                <a:solidFill>
                  <a:schemeClr val="bg1"/>
                </a:solidFill>
                <a:latin typeface="宋体" panose="02010600030101010101" pitchFamily="2" charset="-122"/>
                <a:ea typeface="宋体" panose="02010600030101010101" pitchFamily="2" charset="-122"/>
              </a:rPr>
              <a:t>严格执行操作规程</a:t>
            </a:r>
          </a:p>
          <a:p>
            <a:pPr marL="365760" lvl="0" indent="-283210">
              <a:spcBef>
                <a:spcPts val="600"/>
              </a:spcBef>
              <a:buClr>
                <a:srgbClr val="FF0000"/>
              </a:buClr>
              <a:buSzPct val="80000"/>
              <a:defRPr/>
            </a:pPr>
            <a:r>
              <a:rPr lang="en-US" altLang="zh-CN" sz="3200" b="1" dirty="0" smtClean="0">
                <a:solidFill>
                  <a:schemeClr val="bg1"/>
                </a:solidFill>
                <a:latin typeface="宋体" panose="02010600030101010101" pitchFamily="2" charset="-122"/>
                <a:ea typeface="宋体" panose="02010600030101010101" pitchFamily="2" charset="-122"/>
              </a:rPr>
              <a:t>4.</a:t>
            </a:r>
            <a:r>
              <a:rPr lang="zh-CN" altLang="en-US" sz="3200" b="1" dirty="0" smtClean="0">
                <a:solidFill>
                  <a:schemeClr val="bg1"/>
                </a:solidFill>
                <a:latin typeface="宋体" panose="02010600030101010101" pitchFamily="2" charset="-122"/>
                <a:ea typeface="宋体" panose="02010600030101010101" pitchFamily="2" charset="-122"/>
              </a:rPr>
              <a:t>挖掘机、推土机等操作手必须为规定人员持证上岗</a:t>
            </a:r>
          </a:p>
          <a:p>
            <a:pPr marL="365760" lvl="0" indent="-283210">
              <a:spcBef>
                <a:spcPts val="600"/>
              </a:spcBef>
              <a:buClr>
                <a:srgbClr val="FF0000"/>
              </a:buClr>
              <a:buSzPct val="80000"/>
              <a:defRPr/>
            </a:pPr>
            <a:r>
              <a:rPr lang="en-US" altLang="zh-CN" sz="3200" b="1" dirty="0" smtClean="0">
                <a:solidFill>
                  <a:schemeClr val="bg1"/>
                </a:solidFill>
                <a:latin typeface="宋体" panose="02010600030101010101" pitchFamily="2" charset="-122"/>
                <a:ea typeface="宋体" panose="02010600030101010101" pitchFamily="2" charset="-122"/>
              </a:rPr>
              <a:t>5.</a:t>
            </a:r>
            <a:r>
              <a:rPr lang="zh-CN" altLang="en-US" sz="3200" b="1" dirty="0" smtClean="0">
                <a:solidFill>
                  <a:schemeClr val="bg1"/>
                </a:solidFill>
                <a:latin typeface="宋体" panose="02010600030101010101" pitchFamily="2" charset="-122"/>
                <a:ea typeface="宋体" panose="02010600030101010101" pitchFamily="2" charset="-122"/>
              </a:rPr>
              <a:t>严禁违章指挥</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wipe(left)">
                                      <p:cBhvr>
                                        <p:cTn id="13" dur="500"/>
                                        <p:tgtEl>
                                          <p:spTgt spid="8">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left)">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left)">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wipe(left)">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left)">
                                      <p:cBhvr>
                                        <p:cTn id="3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553244"/>
            <a:ext cx="8001056" cy="952500"/>
          </a:xfrm>
          <a:solidFill>
            <a:srgbClr val="FF0000">
              <a:alpha val="65000"/>
            </a:srgbClr>
          </a:solidFill>
        </p:spPr>
        <p:txBody>
          <a:bodyPr>
            <a:normAutofit/>
          </a:bodyPr>
          <a:lstStyle/>
          <a:p>
            <a:r>
              <a:rPr lang="zh-CN" altLang="en-US" sz="4800" b="1" dirty="0" smtClean="0">
                <a:solidFill>
                  <a:srgbClr val="FFFF00"/>
                </a:solidFill>
                <a:latin typeface="微软雅黑" panose="020B0503020204020204" pitchFamily="34" charset="-122"/>
                <a:ea typeface="微软雅黑" panose="020B0503020204020204" pitchFamily="34" charset="-122"/>
              </a:rPr>
              <a:t>（五</a:t>
            </a:r>
            <a:r>
              <a:rPr lang="zh-CN" altLang="en-US" sz="4800" b="1" dirty="0" smtClean="0">
                <a:solidFill>
                  <a:srgbClr val="FFFF00"/>
                </a:solidFill>
                <a:latin typeface="微软雅黑" panose="020B0503020204020204" pitchFamily="34" charset="-122"/>
                <a:ea typeface="微软雅黑" panose="020B0503020204020204" pitchFamily="34" charset="-122"/>
              </a:rPr>
              <a:t>）触 电 伤 害 篇</a:t>
            </a:r>
            <a:endParaRPr lang="zh-CN" altLang="en-US" sz="4800" dirty="0">
              <a:solidFill>
                <a:srgbClr val="FFFF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6BD4D8A-31EF-4AD6-81D8-CDF57A2EBC9F}" type="slidenum">
              <a:rPr lang="zh-CN" altLang="en-US" smtClean="0"/>
              <a:pPr/>
              <a:t>38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195736" y="265212"/>
            <a:ext cx="533030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zh-CN" altLang="en-US" sz="4000" b="1" dirty="0" smtClean="0">
                <a:solidFill>
                  <a:srgbClr val="FFFF00"/>
                </a:solidFill>
                <a:effectLst>
                  <a:outerShdw blurRad="38100" dist="38100" dir="2700000" algn="tl">
                    <a:srgbClr val="000000">
                      <a:alpha val="43137"/>
                    </a:srgbClr>
                  </a:outerShdw>
                </a:effectLst>
              </a:rPr>
              <a:t>触电事故</a:t>
            </a:r>
            <a:r>
              <a:rPr lang="zh-CN" altLang="en-US" sz="4000" b="1" dirty="0" smtClean="0">
                <a:solidFill>
                  <a:srgbClr val="FFFF00"/>
                </a:solidFill>
                <a:effectLst>
                  <a:outerShdw blurRad="38100" dist="38100" dir="2700000" algn="tl">
                    <a:srgbClr val="000000">
                      <a:alpha val="43137"/>
                    </a:srgbClr>
                  </a:outerShdw>
                </a:effectLst>
              </a:rPr>
              <a:t>发生的原因？</a:t>
            </a:r>
            <a:endParaRPr lang="zh-CN" altLang="en-US" sz="4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a:off x="785786" y="1129308"/>
            <a:ext cx="7715304" cy="4157084"/>
          </a:xfrm>
          <a:prstGeom prst="roundRect">
            <a:avLst/>
          </a:prstGeom>
          <a:solidFill>
            <a:schemeClr val="bg1">
              <a:alpha val="16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solidFill>
                  <a:srgbClr val="FFFF00"/>
                </a:solidFill>
              </a:rPr>
              <a:t>1</a:t>
            </a:r>
            <a:r>
              <a:rPr lang="zh-CN" altLang="en-US" sz="3200" b="1" dirty="0" smtClean="0">
                <a:solidFill>
                  <a:srgbClr val="FFFF00"/>
                </a:solidFill>
              </a:rPr>
              <a:t>、人为原因，管理人员和操作人员的安全意识不到位；</a:t>
            </a:r>
            <a:endParaRPr lang="en-US" altLang="zh-CN" sz="3200" b="1" dirty="0" smtClean="0">
              <a:solidFill>
                <a:srgbClr val="FFFF00"/>
              </a:solidFill>
            </a:endParaRPr>
          </a:p>
          <a:p>
            <a:r>
              <a:rPr lang="en-US" altLang="zh-CN" sz="3200" b="1" dirty="0" smtClean="0">
                <a:solidFill>
                  <a:srgbClr val="FFFF00"/>
                </a:solidFill>
              </a:rPr>
              <a:t>2</a:t>
            </a:r>
            <a:r>
              <a:rPr lang="zh-CN" altLang="en-US" sz="3200" b="1" dirty="0" smtClean="0">
                <a:solidFill>
                  <a:srgbClr val="FFFF00"/>
                </a:solidFill>
              </a:rPr>
              <a:t>、违反安全操作；</a:t>
            </a:r>
          </a:p>
          <a:p>
            <a:r>
              <a:rPr lang="en-US" altLang="zh-CN" sz="3200" b="1" dirty="0" smtClean="0">
                <a:solidFill>
                  <a:srgbClr val="FFFF00"/>
                </a:solidFill>
              </a:rPr>
              <a:t>3</a:t>
            </a:r>
            <a:r>
              <a:rPr lang="zh-CN" altLang="en-US" sz="3200" b="1" dirty="0" smtClean="0">
                <a:solidFill>
                  <a:srgbClr val="FFFF00"/>
                </a:solidFill>
              </a:rPr>
              <a:t>、不使用“</a:t>
            </a:r>
            <a:r>
              <a:rPr lang="en-US" altLang="zh-CN" sz="3200" b="1" dirty="0" smtClean="0">
                <a:solidFill>
                  <a:srgbClr val="FFFF00"/>
                </a:solidFill>
              </a:rPr>
              <a:t>TN—S”</a:t>
            </a:r>
            <a:r>
              <a:rPr lang="zh-CN" altLang="en-US" sz="3200" b="1" dirty="0" smtClean="0">
                <a:solidFill>
                  <a:srgbClr val="FFFF00"/>
                </a:solidFill>
              </a:rPr>
              <a:t>接零保护系统；</a:t>
            </a:r>
          </a:p>
          <a:p>
            <a:r>
              <a:rPr lang="en-US" altLang="zh-CN" sz="3200" b="1" dirty="0" smtClean="0">
                <a:solidFill>
                  <a:srgbClr val="FFFF00"/>
                </a:solidFill>
              </a:rPr>
              <a:t>4</a:t>
            </a:r>
            <a:r>
              <a:rPr lang="zh-CN" altLang="en-US" sz="3200" b="1" dirty="0" smtClean="0">
                <a:solidFill>
                  <a:srgbClr val="FFFF00"/>
                </a:solidFill>
              </a:rPr>
              <a:t>、电气设备安装不合格；</a:t>
            </a:r>
          </a:p>
          <a:p>
            <a:r>
              <a:rPr lang="en-US" altLang="zh-CN" sz="3200" b="1" dirty="0" smtClean="0">
                <a:solidFill>
                  <a:srgbClr val="FFFF00"/>
                </a:solidFill>
              </a:rPr>
              <a:t>5</a:t>
            </a:r>
            <a:r>
              <a:rPr lang="zh-CN" altLang="en-US" sz="3200" b="1" dirty="0" smtClean="0">
                <a:solidFill>
                  <a:srgbClr val="FFFF00"/>
                </a:solidFill>
              </a:rPr>
              <a:t>、电气设备平常维修保养不及时，存在安全隐患；</a:t>
            </a:r>
          </a:p>
          <a:p>
            <a:r>
              <a:rPr lang="en-US" altLang="zh-CN" sz="3200" b="1" dirty="0" smtClean="0">
                <a:solidFill>
                  <a:srgbClr val="FFFF00"/>
                </a:solidFill>
              </a:rPr>
              <a:t>6</a:t>
            </a:r>
            <a:r>
              <a:rPr lang="zh-CN" altLang="en-US" sz="3200" b="1" dirty="0" smtClean="0">
                <a:solidFill>
                  <a:srgbClr val="FFFF00"/>
                </a:solidFill>
              </a:rPr>
              <a:t>、偶然因数。</a:t>
            </a:r>
            <a:endParaRPr lang="en-US" altLang="zh-CN" sz="3200" b="1" dirty="0" smtClean="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QQ图片20150813215845.png"/>
          <p:cNvPicPr>
            <a:picLocks noChangeAspect="1"/>
          </p:cNvPicPr>
          <p:nvPr/>
        </p:nvPicPr>
        <p:blipFill>
          <a:blip r:embed="rId2" cstate="print"/>
          <a:stretch>
            <a:fillRect/>
          </a:stretch>
        </p:blipFill>
        <p:spPr>
          <a:xfrm>
            <a:off x="5796136" y="1108788"/>
            <a:ext cx="3117509" cy="4320480"/>
          </a:xfrm>
          <a:prstGeom prst="rect">
            <a:avLst/>
          </a:prstGeom>
        </p:spPr>
      </p:pic>
      <p:sp>
        <p:nvSpPr>
          <p:cNvPr id="2" name="TextBox 1"/>
          <p:cNvSpPr txBox="1"/>
          <p:nvPr/>
        </p:nvSpPr>
        <p:spPr>
          <a:xfrm>
            <a:off x="571472" y="282343"/>
            <a:ext cx="8072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zh-CN" sz="3600" b="1" dirty="0" smtClean="0">
                <a:latin typeface="黑体" panose="02010609060101010101" pitchFamily="49" charset="-122"/>
                <a:ea typeface="黑体" panose="02010609060101010101" pitchFamily="49" charset="-122"/>
              </a:rPr>
              <a:t>2</a:t>
            </a:r>
            <a:r>
              <a:rPr lang="zh-CN" altLang="en-US" sz="3600" b="1" dirty="0" smtClean="0">
                <a:latin typeface="黑体" panose="02010609060101010101" pitchFamily="49" charset="-122"/>
                <a:ea typeface="黑体" panose="02010609060101010101" pitchFamily="49" charset="-122"/>
              </a:rPr>
              <a:t>、正确使用安全带</a:t>
            </a:r>
            <a:endParaRPr lang="zh-CN" altLang="en-US" sz="36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圆角矩形 3"/>
          <p:cNvSpPr/>
          <p:nvPr/>
        </p:nvSpPr>
        <p:spPr>
          <a:xfrm>
            <a:off x="0" y="1071550"/>
            <a:ext cx="5406109" cy="4363988"/>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fontAlgn="base">
              <a:spcBef>
                <a:spcPts val="1800"/>
              </a:spcBef>
              <a:spcAft>
                <a:spcPct val="0"/>
              </a:spcAft>
              <a:buClr>
                <a:srgbClr val="FFCC00"/>
              </a:buClr>
              <a:buSzPct val="120000"/>
              <a:buFontTx/>
              <a:buChar char="•"/>
              <a:defRPr/>
            </a:pPr>
            <a:endParaRPr lang="en-US" altLang="zh-CN" sz="3200" b="1" kern="0" dirty="0" smtClean="0">
              <a:solidFill>
                <a:schemeClr val="tx1"/>
              </a:solidFill>
              <a:latin typeface="黑体" panose="02010609060101010101" pitchFamily="49" charset="-122"/>
              <a:ea typeface="黑体" panose="02010609060101010101" pitchFamily="49" charset="-122"/>
            </a:endParaRPr>
          </a:p>
          <a:p>
            <a:pPr marL="342900" lvl="0" indent="-342900" fontAlgn="base">
              <a:spcAft>
                <a:spcPct val="0"/>
              </a:spcAft>
              <a:buClr>
                <a:srgbClr val="FFCC00"/>
              </a:buClr>
              <a:buSzPct val="120000"/>
              <a:buFontTx/>
              <a:buChar char="•"/>
              <a:defRPr/>
            </a:pPr>
            <a:r>
              <a:rPr lang="zh-CN" altLang="en-US" sz="3200" b="1" kern="0" dirty="0" smtClean="0">
                <a:solidFill>
                  <a:schemeClr val="tx1"/>
                </a:solidFill>
                <a:latin typeface="黑体" panose="02010609060101010101" pitchFamily="49" charset="-122"/>
                <a:ea typeface="黑体" panose="02010609060101010101" pitchFamily="49" charset="-122"/>
              </a:rPr>
              <a:t>安全带要高挂低用</a:t>
            </a:r>
          </a:p>
          <a:p>
            <a:pPr marL="342900" lvl="0" indent="-342900" fontAlgn="base">
              <a:spcBef>
                <a:spcPct val="20000"/>
              </a:spcBef>
              <a:spcAft>
                <a:spcPct val="0"/>
              </a:spcAft>
              <a:buClr>
                <a:srgbClr val="FFCC00"/>
              </a:buClr>
              <a:buSzPct val="120000"/>
              <a:buFontTx/>
              <a:buChar char="•"/>
              <a:defRPr/>
            </a:pPr>
            <a:r>
              <a:rPr lang="zh-CN" altLang="en-US" sz="3200" b="1" kern="0" dirty="0" smtClean="0">
                <a:solidFill>
                  <a:schemeClr val="tx1"/>
                </a:solidFill>
                <a:latin typeface="黑体" panose="02010609060101010101" pitchFamily="49" charset="-122"/>
                <a:ea typeface="黑体" panose="02010609060101010101" pitchFamily="49" charset="-122"/>
              </a:rPr>
              <a:t>安全带不能打结使用，不能将钩直接挂在不牢固物和直接挂在非金属绳上使用</a:t>
            </a:r>
          </a:p>
          <a:p>
            <a:pPr marL="342900" lvl="0" indent="-342900" fontAlgn="base">
              <a:spcBef>
                <a:spcPct val="20000"/>
              </a:spcBef>
              <a:spcAft>
                <a:spcPct val="0"/>
              </a:spcAft>
              <a:buClr>
                <a:srgbClr val="FFCC00"/>
              </a:buClr>
              <a:buSzPct val="120000"/>
              <a:buFontTx/>
              <a:buChar char="•"/>
              <a:defRPr/>
            </a:pPr>
            <a:r>
              <a:rPr lang="zh-CN" altLang="en-US" sz="3200" b="1" kern="0" dirty="0" smtClean="0">
                <a:solidFill>
                  <a:schemeClr val="tx1"/>
                </a:solidFill>
                <a:latin typeface="黑体" panose="02010609060101010101" pitchFamily="49" charset="-122"/>
                <a:ea typeface="黑体" panose="02010609060101010101" pitchFamily="49" charset="-122"/>
              </a:rPr>
              <a:t>高处作业时，在无可靠安全防护设施时，要先挂牢安全带后再作业</a:t>
            </a:r>
          </a:p>
          <a:p>
            <a:pPr>
              <a:buFont typeface="Arial" panose="020B0604020202020204" pitchFamily="34" charset="0"/>
              <a:buNone/>
              <a:defRPr/>
            </a:pPr>
            <a:endParaRPr lang="en-US" altLang="zh-CN" sz="2400" b="1" dirty="0" smtClean="0">
              <a:solidFill>
                <a:schemeClr val="tx2">
                  <a:lumMod val="5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337220"/>
            <a:ext cx="2242923" cy="707886"/>
          </a:xfrm>
          <a:prstGeom prst="rect">
            <a:avLst/>
          </a:prstGeom>
          <a:solidFill>
            <a:schemeClr val="tx1"/>
          </a:solidFill>
        </p:spPr>
        <p:txBody>
          <a:bodyPr wrap="none">
            <a:spAutoFit/>
          </a:bodyPr>
          <a:lstStyle/>
          <a:p>
            <a:pPr algn="ctr"/>
            <a:r>
              <a:rPr lang="zh-CN" altLang="en-US" sz="40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事故</a:t>
            </a:r>
            <a:r>
              <a:rPr lang="zh-CN" altLang="en-US" sz="40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案例</a:t>
            </a:r>
            <a:endPar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3" name="图片 2" descr="115743t540lioqqaee3jbv.jpg"/>
          <p:cNvPicPr>
            <a:picLocks noChangeAspect="1"/>
          </p:cNvPicPr>
          <p:nvPr/>
        </p:nvPicPr>
        <p:blipFill>
          <a:blip r:embed="rId2" cstate="print"/>
          <a:stretch>
            <a:fillRect/>
          </a:stretch>
        </p:blipFill>
        <p:spPr>
          <a:xfrm>
            <a:off x="0" y="1345332"/>
            <a:ext cx="4143372" cy="3810000"/>
          </a:xfrm>
          <a:prstGeom prst="rect">
            <a:avLst/>
          </a:prstGeom>
        </p:spPr>
      </p:pic>
      <p:sp>
        <p:nvSpPr>
          <p:cNvPr id="6" name="圆角矩形 5"/>
          <p:cNvSpPr/>
          <p:nvPr/>
        </p:nvSpPr>
        <p:spPr>
          <a:xfrm>
            <a:off x="4214810" y="214294"/>
            <a:ext cx="4929190" cy="5307502"/>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zh-CN" altLang="en-US" sz="2800" b="1" spc="-100" dirty="0" smtClean="0">
                <a:solidFill>
                  <a:schemeClr val="tx1"/>
                </a:solidFill>
              </a:rPr>
              <a:t>       某建筑公司工人张某爬上移动登高架拟对漏水管道进行电焊补漏，另一处工人江某则在登高架上负责监护。</a:t>
            </a:r>
            <a:r>
              <a:rPr lang="en-US" altLang="zh-CN" sz="2800" b="1" spc="-100" dirty="0" smtClean="0">
                <a:solidFill>
                  <a:schemeClr val="tx1"/>
                </a:solidFill>
              </a:rPr>
              <a:t>9</a:t>
            </a:r>
            <a:r>
              <a:rPr lang="zh-CN" altLang="en-US" sz="2800" b="1" spc="-100" dirty="0" smtClean="0">
                <a:solidFill>
                  <a:schemeClr val="tx1"/>
                </a:solidFill>
              </a:rPr>
              <a:t>时</a:t>
            </a:r>
            <a:r>
              <a:rPr lang="en-US" altLang="zh-CN" sz="2800" b="1" spc="-100" dirty="0" smtClean="0">
                <a:solidFill>
                  <a:schemeClr val="tx1"/>
                </a:solidFill>
              </a:rPr>
              <a:t>40</a:t>
            </a:r>
            <a:r>
              <a:rPr lang="zh-CN" altLang="en-US" sz="2800" b="1" spc="-100" dirty="0" smtClean="0">
                <a:solidFill>
                  <a:schemeClr val="tx1"/>
                </a:solidFill>
              </a:rPr>
              <a:t>分左右，江某听到张某猛叫了一声，见张某拿着电焊钳的手在颤抖，江某上前去拉电焊钳的电线，没拉开，于是迅速爬下移动登高架，关掉电焊机电源，张某随即从移动登高架上掉落下来。后送医院抢救无效死亡。经该医院诊断：张某死于严重颅脑伤和电击伤。</a:t>
            </a:r>
            <a:endParaRPr lang="zh-CN" altLang="en-US" sz="2800" b="1" spc="-100" dirty="0">
              <a:solidFill>
                <a:schemeClr val="tx1"/>
              </a:solidFill>
            </a:endParaRPr>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40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2000"/>
                                        <p:tgtEl>
                                          <p:spTgt spid="6">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14294"/>
            <a:ext cx="8072494" cy="699809"/>
          </a:xfrm>
        </p:spPr>
        <p:style>
          <a:lnRef idx="1">
            <a:schemeClr val="dk1"/>
          </a:lnRef>
          <a:fillRef idx="3">
            <a:schemeClr val="dk1"/>
          </a:fillRef>
          <a:effectRef idx="2">
            <a:schemeClr val="dk1"/>
          </a:effectRef>
          <a:fontRef idx="minor">
            <a:schemeClr val="lt1"/>
          </a:fontRef>
        </p:style>
        <p:txBody>
          <a:bodyPr>
            <a:normAutofit fontScale="90000"/>
          </a:bodyPr>
          <a:lstStyle/>
          <a:p>
            <a:r>
              <a:rPr lang="zh-CN" altLang="en-US" b="1" dirty="0" smtClean="0">
                <a:solidFill>
                  <a:srgbClr val="FFFF00"/>
                </a:solidFill>
              </a:rPr>
              <a:t>事故分析</a:t>
            </a:r>
            <a:endParaRPr lang="zh-CN" altLang="en-US" dirty="0">
              <a:solidFill>
                <a:srgbClr val="FFFF00"/>
              </a:solidFill>
            </a:endParaRPr>
          </a:p>
        </p:txBody>
      </p:sp>
      <p:sp>
        <p:nvSpPr>
          <p:cNvPr id="5" name="圆角矩形 4"/>
          <p:cNvSpPr/>
          <p:nvPr/>
        </p:nvSpPr>
        <p:spPr>
          <a:xfrm>
            <a:off x="571472" y="1071550"/>
            <a:ext cx="8104984" cy="4429156"/>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800" b="1" dirty="0" smtClean="0">
                <a:solidFill>
                  <a:schemeClr val="tx1"/>
                </a:solidFill>
              </a:rPr>
              <a:t>（</a:t>
            </a:r>
            <a:r>
              <a:rPr lang="en-US" altLang="zh-CN" sz="2800" b="1" dirty="0" smtClean="0">
                <a:solidFill>
                  <a:schemeClr val="tx1"/>
                </a:solidFill>
              </a:rPr>
              <a:t>1</a:t>
            </a:r>
            <a:r>
              <a:rPr lang="zh-CN" altLang="en-US" sz="2800" b="1" dirty="0" smtClean="0">
                <a:solidFill>
                  <a:schemeClr val="tx1"/>
                </a:solidFill>
              </a:rPr>
              <a:t>）、事故直接原因：电焊钳绝缘手柄破损漏电，移动登高架操作平台没有安全防护装置，造成触电后坠落，二次伤害致死。</a:t>
            </a:r>
          </a:p>
          <a:p>
            <a:pPr algn="just"/>
            <a:r>
              <a:rPr lang="zh-CN" altLang="en-US" sz="2800" b="1" dirty="0" smtClean="0">
                <a:solidFill>
                  <a:schemeClr val="tx1"/>
                </a:solidFill>
              </a:rPr>
              <a:t>（</a:t>
            </a:r>
            <a:r>
              <a:rPr lang="en-US" altLang="zh-CN" sz="2800" b="1" dirty="0" smtClean="0">
                <a:solidFill>
                  <a:schemeClr val="tx1"/>
                </a:solidFill>
              </a:rPr>
              <a:t>2</a:t>
            </a:r>
            <a:r>
              <a:rPr lang="zh-CN" altLang="en-US" sz="2800" b="1" dirty="0" smtClean="0">
                <a:solidFill>
                  <a:schemeClr val="tx1"/>
                </a:solidFill>
              </a:rPr>
              <a:t>）、</a:t>
            </a:r>
            <a:r>
              <a:rPr lang="zh-CN" altLang="en-US" sz="2800" b="1" spc="-100" dirty="0" smtClean="0">
                <a:solidFill>
                  <a:schemeClr val="tx1"/>
                </a:solidFill>
              </a:rPr>
              <a:t>事故间接原因：作业现场管理不规范，现场监护人员缺乏电工专业知识，电焊机接地线连接不正确。安全教育不到位，作业人员忽视安全操作规程，不系安全带，不戴安全帽，使用不绝缘的帆布手套和绝缘手柄损坏的电焊钳作业，安全交底不明确。安全隐患排查不彻底，未发现电焊钳和移动登高架存在的安全隐患。</a:t>
            </a: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41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42856"/>
            <a:ext cx="8001056" cy="772136"/>
          </a:xfrm>
          <a:solidFill>
            <a:schemeClr val="tx1"/>
          </a:solidFill>
        </p:spPr>
        <p:txBody>
          <a:bodyPr>
            <a:noAutofit/>
          </a:bodyPr>
          <a:lstStyle/>
          <a:p>
            <a:r>
              <a:rPr lang="zh-CN" altLang="en-US" sz="3600" b="1" dirty="0" smtClean="0">
                <a:solidFill>
                  <a:srgbClr val="FFFF00"/>
                </a:solidFill>
                <a:latin typeface="黑体" panose="02010609060101010101" pitchFamily="49" charset="-122"/>
                <a:ea typeface="黑体" panose="02010609060101010101" pitchFamily="49" charset="-122"/>
              </a:rPr>
              <a:t>临电作业应注意事项</a:t>
            </a:r>
            <a:endParaRPr lang="zh-CN" altLang="en-US" sz="3600" b="1" dirty="0">
              <a:solidFill>
                <a:srgbClr val="FFFF00"/>
              </a:solidFill>
              <a:latin typeface="黑体" panose="02010609060101010101" pitchFamily="49" charset="-122"/>
              <a:ea typeface="黑体" panose="02010609060101010101" pitchFamily="49" charset="-122"/>
            </a:endParaRPr>
          </a:p>
        </p:txBody>
      </p:sp>
      <p:sp>
        <p:nvSpPr>
          <p:cNvPr id="4" name="圆角矩形 3"/>
          <p:cNvSpPr/>
          <p:nvPr/>
        </p:nvSpPr>
        <p:spPr>
          <a:xfrm>
            <a:off x="571472" y="1071550"/>
            <a:ext cx="8001056" cy="4429156"/>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3200" b="1" spc="-100" dirty="0" smtClean="0">
                <a:solidFill>
                  <a:schemeClr val="tx1"/>
                </a:solidFill>
              </a:rPr>
              <a:t>1</a:t>
            </a:r>
            <a:r>
              <a:rPr lang="zh-CN" altLang="en-US" sz="3200" b="1" spc="-100" dirty="0" smtClean="0">
                <a:solidFill>
                  <a:schemeClr val="tx1"/>
                </a:solidFill>
              </a:rPr>
              <a:t>、使用电动工具</a:t>
            </a:r>
          </a:p>
          <a:p>
            <a:pPr algn="just">
              <a:buClr>
                <a:srgbClr val="FFFF00"/>
              </a:buClr>
              <a:buFont typeface="Wingdings" panose="05000000000000000000" pitchFamily="2" charset="2"/>
              <a:buChar char="l"/>
            </a:pPr>
            <a:r>
              <a:rPr lang="zh-CN" altLang="en-US" sz="3200" b="1" spc="-200" dirty="0" smtClean="0">
                <a:solidFill>
                  <a:schemeClr val="tx1"/>
                </a:solidFill>
              </a:rPr>
              <a:t>应使用经专业电工检测过的电动工具，发现电动工具的外壳、手柄破裂，电源线破损，插头有损坏时不得使用，要立即</a:t>
            </a:r>
            <a:r>
              <a:rPr lang="zh-CN" altLang="en-US" sz="3200" b="1" spc="-200" dirty="0" smtClean="0">
                <a:solidFill>
                  <a:schemeClr val="tx1"/>
                </a:solidFill>
              </a:rPr>
              <a:t>更换。</a:t>
            </a:r>
            <a:endParaRPr lang="zh-CN" altLang="en-US" sz="3200" b="1" spc="-200" dirty="0" smtClean="0">
              <a:solidFill>
                <a:schemeClr val="tx1"/>
              </a:solidFill>
            </a:endParaRPr>
          </a:p>
          <a:p>
            <a:pPr algn="just">
              <a:buClr>
                <a:srgbClr val="FFFF00"/>
              </a:buClr>
              <a:buFont typeface="Wingdings" panose="05000000000000000000" pitchFamily="2" charset="2"/>
              <a:buChar char="l"/>
            </a:pPr>
            <a:r>
              <a:rPr lang="zh-CN" altLang="en-US" sz="3200" b="1" spc="-200" dirty="0" smtClean="0">
                <a:solidFill>
                  <a:schemeClr val="tx1"/>
                </a:solidFill>
              </a:rPr>
              <a:t>长期不用和受潮的电动工具在使用前，应先让专业电工测量绝缘阻值是否符合</a:t>
            </a:r>
            <a:r>
              <a:rPr lang="zh-CN" altLang="en-US" sz="3200" b="1" spc="-200" dirty="0" smtClean="0">
                <a:solidFill>
                  <a:schemeClr val="tx1"/>
                </a:solidFill>
              </a:rPr>
              <a:t>要求。</a:t>
            </a:r>
            <a:endParaRPr lang="zh-CN" altLang="en-US" sz="3200" b="1" spc="-200" dirty="0" smtClean="0">
              <a:solidFill>
                <a:schemeClr val="tx1"/>
              </a:solidFill>
            </a:endParaRPr>
          </a:p>
          <a:p>
            <a:pPr algn="just">
              <a:buClr>
                <a:srgbClr val="FFFF00"/>
              </a:buClr>
              <a:buFont typeface="Wingdings" panose="05000000000000000000" pitchFamily="2" charset="2"/>
              <a:buChar char="l"/>
            </a:pPr>
            <a:r>
              <a:rPr lang="zh-CN" altLang="en-US" sz="3200" b="1" spc="-100" dirty="0" smtClean="0">
                <a:solidFill>
                  <a:schemeClr val="tx1"/>
                </a:solidFill>
              </a:rPr>
              <a:t>使用电动工具时，不得拆除或更换电动工具的原有插头，禁止不使用插头而将电缆金属丝直接插入电源</a:t>
            </a:r>
            <a:r>
              <a:rPr lang="zh-CN" altLang="en-US" sz="3200" b="1" spc="-100" dirty="0" smtClean="0">
                <a:solidFill>
                  <a:schemeClr val="tx1"/>
                </a:solidFill>
              </a:rPr>
              <a:t>插座。</a:t>
            </a:r>
            <a:endParaRPr lang="zh-CN" altLang="en-US" sz="3200" b="1" spc="-100" dirty="0" smtClean="0">
              <a:solidFill>
                <a:schemeClr val="tx1"/>
              </a:solidFill>
            </a:endParaRPr>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42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67544" y="265212"/>
            <a:ext cx="8208912" cy="5233764"/>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zh-CN" sz="3200" b="1" dirty="0" smtClean="0">
                <a:solidFill>
                  <a:schemeClr val="tx1"/>
                </a:solidFill>
              </a:rPr>
              <a:t>2</a:t>
            </a:r>
            <a:r>
              <a:rPr lang="zh-CN" altLang="en-US" sz="3200" b="1" dirty="0" smtClean="0">
                <a:solidFill>
                  <a:schemeClr val="tx1"/>
                </a:solidFill>
              </a:rPr>
              <a:t>、配电箱、开关箱</a:t>
            </a:r>
          </a:p>
          <a:p>
            <a:pPr>
              <a:spcBef>
                <a:spcPts val="600"/>
              </a:spcBef>
              <a:buClr>
                <a:srgbClr val="FFFF00"/>
              </a:buClr>
              <a:buFont typeface="Wingdings" panose="05000000000000000000" pitchFamily="2" charset="2"/>
              <a:buChar char="l"/>
            </a:pPr>
            <a:r>
              <a:rPr lang="zh-CN" altLang="en-US" sz="3200" b="1" dirty="0" smtClean="0">
                <a:solidFill>
                  <a:schemeClr val="tx1"/>
                </a:solidFill>
              </a:rPr>
              <a:t>配电箱、开关箱内不得存放物品</a:t>
            </a:r>
          </a:p>
          <a:p>
            <a:pPr>
              <a:spcBef>
                <a:spcPts val="600"/>
              </a:spcBef>
              <a:buClr>
                <a:srgbClr val="FFFF00"/>
              </a:buClr>
              <a:buFont typeface="Wingdings" panose="05000000000000000000" pitchFamily="2" charset="2"/>
              <a:buChar char="l"/>
            </a:pPr>
            <a:r>
              <a:rPr lang="zh-CN" altLang="en-US" sz="3200" b="1" dirty="0" smtClean="0">
                <a:solidFill>
                  <a:schemeClr val="tx1"/>
                </a:solidFill>
              </a:rPr>
              <a:t>配电箱、开关箱周围要留出足够</a:t>
            </a:r>
            <a:r>
              <a:rPr lang="en-US" altLang="zh-CN" sz="3200" b="1" dirty="0" smtClean="0">
                <a:solidFill>
                  <a:schemeClr val="tx1"/>
                </a:solidFill>
              </a:rPr>
              <a:t>2</a:t>
            </a:r>
            <a:r>
              <a:rPr lang="zh-CN" altLang="en-US" sz="3200" b="1" dirty="0" smtClean="0">
                <a:solidFill>
                  <a:schemeClr val="tx1"/>
                </a:solidFill>
              </a:rPr>
              <a:t>人同时操作的空间和通道，不得堆放任何杂物</a:t>
            </a:r>
          </a:p>
          <a:p>
            <a:pPr>
              <a:spcBef>
                <a:spcPts val="600"/>
              </a:spcBef>
              <a:buClr>
                <a:srgbClr val="FFFF00"/>
              </a:buClr>
            </a:pPr>
            <a:r>
              <a:rPr lang="en-US" altLang="zh-CN" sz="3200" b="1" dirty="0" smtClean="0">
                <a:solidFill>
                  <a:schemeClr val="tx1"/>
                </a:solidFill>
              </a:rPr>
              <a:t>3</a:t>
            </a:r>
            <a:r>
              <a:rPr lang="zh-CN" altLang="en-US" sz="3200" b="1" dirty="0" smtClean="0">
                <a:solidFill>
                  <a:schemeClr val="tx1"/>
                </a:solidFill>
              </a:rPr>
              <a:t>、开关电器的使用、维护</a:t>
            </a:r>
          </a:p>
          <a:p>
            <a:pPr>
              <a:spcBef>
                <a:spcPts val="600"/>
              </a:spcBef>
              <a:buClr>
                <a:srgbClr val="FFFF00"/>
              </a:buClr>
              <a:buFont typeface="Wingdings" panose="05000000000000000000" pitchFamily="2" charset="2"/>
              <a:buChar char="l"/>
            </a:pPr>
            <a:r>
              <a:rPr lang="zh-CN" altLang="en-US" sz="3200" b="1" dirty="0" smtClean="0">
                <a:solidFill>
                  <a:schemeClr val="tx1"/>
                </a:solidFill>
              </a:rPr>
              <a:t>开关电器的熔断器发生断路或其它故障，要找专业电工查明原因，进行修理和维护</a:t>
            </a:r>
          </a:p>
          <a:p>
            <a:pPr>
              <a:spcBef>
                <a:spcPts val="600"/>
              </a:spcBef>
              <a:buClr>
                <a:srgbClr val="FFFF00"/>
              </a:buClr>
              <a:buFont typeface="Wingdings" panose="05000000000000000000" pitchFamily="2" charset="2"/>
              <a:buChar char="l"/>
            </a:pPr>
            <a:r>
              <a:rPr lang="zh-CN" altLang="en-US" sz="3200" b="1" dirty="0" smtClean="0">
                <a:solidFill>
                  <a:schemeClr val="tx1"/>
                </a:solidFill>
              </a:rPr>
              <a:t>非专职电工不得修理各类开关电器，任何人不得用其它金属丝代替熔断丝</a:t>
            </a:r>
          </a:p>
        </p:txBody>
      </p:sp>
      <p:sp>
        <p:nvSpPr>
          <p:cNvPr id="3" name="灯片编号占位符 2"/>
          <p:cNvSpPr>
            <a:spLocks noGrp="1"/>
          </p:cNvSpPr>
          <p:nvPr>
            <p:ph type="sldNum" sz="quarter" idx="12"/>
          </p:nvPr>
        </p:nvSpPr>
        <p:spPr/>
        <p:txBody>
          <a:bodyPr/>
          <a:lstStyle/>
          <a:p>
            <a:fld id="{E6BD4D8A-31EF-4AD6-81D8-CDF57A2EBC9F}" type="slidenum">
              <a:rPr lang="zh-CN" altLang="en-US" smtClean="0"/>
              <a:pPr/>
              <a:t>43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357686" y="0"/>
            <a:ext cx="4786315" cy="5715000"/>
          </a:xfrm>
          <a:prstGeom prst="roundRect">
            <a:avLst/>
          </a:prstGeom>
          <a:solidFill>
            <a:schemeClr val="bg1">
              <a:alpha val="77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3200" b="1" dirty="0" smtClean="0">
                <a:solidFill>
                  <a:schemeClr val="tx1"/>
                </a:solidFill>
              </a:rPr>
              <a:t>1</a:t>
            </a:r>
            <a:r>
              <a:rPr lang="zh-CN" altLang="en-US" sz="3200" b="1" dirty="0" smtClean="0">
                <a:solidFill>
                  <a:schemeClr val="tx1"/>
                </a:solidFill>
              </a:rPr>
              <a:t>、使用电动工具时，应先检查电源是否有漏电保护器</a:t>
            </a:r>
          </a:p>
          <a:p>
            <a:pPr algn="just"/>
            <a:r>
              <a:rPr lang="en-US" altLang="zh-CN" sz="3200" b="1" dirty="0" smtClean="0">
                <a:solidFill>
                  <a:schemeClr val="tx1"/>
                </a:solidFill>
              </a:rPr>
              <a:t>2</a:t>
            </a:r>
            <a:r>
              <a:rPr lang="zh-CN" altLang="en-US" sz="3200" b="1" dirty="0" smtClean="0">
                <a:solidFill>
                  <a:schemeClr val="tx1"/>
                </a:solidFill>
              </a:rPr>
              <a:t>、手持电动工具要经常保养</a:t>
            </a:r>
          </a:p>
          <a:p>
            <a:pPr algn="just"/>
            <a:r>
              <a:rPr lang="en-US" altLang="zh-CN" sz="3200" b="1" dirty="0" smtClean="0">
                <a:solidFill>
                  <a:schemeClr val="tx1"/>
                </a:solidFill>
              </a:rPr>
              <a:t>3</a:t>
            </a:r>
            <a:r>
              <a:rPr lang="zh-CN" altLang="en-US" sz="3200" b="1" dirty="0" smtClean="0">
                <a:solidFill>
                  <a:schemeClr val="tx1"/>
                </a:solidFill>
              </a:rPr>
              <a:t>、</a:t>
            </a:r>
            <a:r>
              <a:rPr lang="zh-CN" altLang="en-US" sz="3200" b="1" spc="-160" dirty="0" smtClean="0">
                <a:solidFill>
                  <a:schemeClr val="tx1"/>
                </a:solidFill>
              </a:rPr>
              <a:t>作业完毕后要拉闸电，锁好开关箱、配电箱</a:t>
            </a:r>
          </a:p>
          <a:p>
            <a:pPr algn="just"/>
            <a:r>
              <a:rPr lang="en-US" altLang="zh-CN" sz="3200" b="1" dirty="0" smtClean="0">
                <a:solidFill>
                  <a:schemeClr val="tx1"/>
                </a:solidFill>
              </a:rPr>
              <a:t>4</a:t>
            </a:r>
            <a:r>
              <a:rPr lang="zh-CN" altLang="en-US" sz="3200" b="1" dirty="0" smtClean="0">
                <a:solidFill>
                  <a:schemeClr val="tx1"/>
                </a:solidFill>
              </a:rPr>
              <a:t>、职工宿舍内不得违规乱接电线和使用电器，禁止电线乱搭乱挂和在电线上晾晒衣服</a:t>
            </a:r>
            <a:endParaRPr lang="en-US" altLang="zh-CN" sz="3200" b="1" dirty="0" smtClean="0">
              <a:solidFill>
                <a:schemeClr val="tx1"/>
              </a:solidFill>
            </a:endParaRPr>
          </a:p>
        </p:txBody>
      </p:sp>
      <p:pic>
        <p:nvPicPr>
          <p:cNvPr id="7" name="Picture 11" descr="6"/>
          <p:cNvPicPr>
            <a:picLocks noChangeAspect="1" noChangeArrowheads="1"/>
          </p:cNvPicPr>
          <p:nvPr/>
        </p:nvPicPr>
        <p:blipFill>
          <a:blip r:embed="rId2" cstate="print"/>
          <a:srcRect/>
          <a:stretch>
            <a:fillRect/>
          </a:stretch>
        </p:blipFill>
        <p:spPr bwMode="auto">
          <a:xfrm>
            <a:off x="0" y="1273324"/>
            <a:ext cx="4286248" cy="3983335"/>
          </a:xfrm>
          <a:prstGeom prst="rect">
            <a:avLst/>
          </a:prstGeom>
          <a:noFill/>
          <a:ln w="9525">
            <a:noFill/>
            <a:miter lim="800000"/>
            <a:headEnd/>
            <a:tailEnd/>
          </a:ln>
        </p:spPr>
      </p:pic>
      <p:sp>
        <p:nvSpPr>
          <p:cNvPr id="8" name="TextBox 7"/>
          <p:cNvSpPr txBox="1"/>
          <p:nvPr/>
        </p:nvSpPr>
        <p:spPr>
          <a:xfrm>
            <a:off x="214282" y="409228"/>
            <a:ext cx="3855942" cy="646331"/>
          </a:xfrm>
          <a:prstGeom prst="rect">
            <a:avLst/>
          </a:prstGeom>
          <a:solidFill>
            <a:srgbClr val="00B050">
              <a:alpha val="57000"/>
            </a:srgbClr>
          </a:solidFill>
        </p:spPr>
        <p:txBody>
          <a:bodyPr wrap="square" rtlCol="0">
            <a:spAutoFit/>
          </a:bodyPr>
          <a:lstStyle/>
          <a:p>
            <a:r>
              <a:rPr lang="zh-CN" altLang="en-US" sz="3600" b="1" dirty="0" smtClean="0">
                <a:solidFill>
                  <a:srgbClr val="FFFF00"/>
                </a:solidFill>
                <a:latin typeface="微软雅黑" panose="020B0503020204020204" pitchFamily="34" charset="-122"/>
                <a:ea typeface="微软雅黑" panose="020B0503020204020204" pitchFamily="34" charset="-122"/>
              </a:rPr>
              <a:t>临时用电防护措施</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44</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2000"/>
                                        <p:tgtEl>
                                          <p:spTgt spid="6">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2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20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395536" y="553244"/>
            <a:ext cx="8229600" cy="952500"/>
          </a:xfrm>
          <a:solidFill>
            <a:srgbClr val="FF0000">
              <a:alpha val="46000"/>
            </a:srgbClr>
          </a:solidFill>
        </p:spPr>
        <p:txBody>
          <a:bodyPr>
            <a:normAutofit/>
          </a:bodyPr>
          <a:lstStyle/>
          <a:p>
            <a:r>
              <a:rPr lang="zh-CN" altLang="en-US" sz="4800" b="1" dirty="0" smtClean="0">
                <a:solidFill>
                  <a:srgbClr val="FFFF00"/>
                </a:solidFill>
                <a:latin typeface="微软雅黑" panose="020B0503020204020204" pitchFamily="34" charset="-122"/>
                <a:ea typeface="微软雅黑" panose="020B0503020204020204" pitchFamily="34" charset="-122"/>
              </a:rPr>
              <a:t>（六）</a:t>
            </a:r>
            <a:r>
              <a:rPr lang="zh-CN" altLang="en-US" sz="4800" b="1" dirty="0" smtClean="0">
                <a:solidFill>
                  <a:srgbClr val="FFFF00"/>
                </a:solidFill>
                <a:latin typeface="微软雅黑" panose="020B0503020204020204" pitchFamily="34" charset="-122"/>
                <a:ea typeface="微软雅黑" panose="020B0503020204020204" pitchFamily="34" charset="-122"/>
              </a:rPr>
              <a:t>火 灾 伤 害 篇</a:t>
            </a:r>
            <a:endParaRPr lang="zh-CN" altLang="en-US" sz="4800" dirty="0">
              <a:solidFill>
                <a:srgbClr val="FFFF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6BD4D8A-31EF-4AD6-81D8-CDF57A2EBC9F}" type="slidenum">
              <a:rPr lang="zh-CN" altLang="en-US" smtClean="0"/>
              <a:pPr/>
              <a:t>45</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4" name="矩形 3"/>
          <p:cNvSpPr/>
          <p:nvPr/>
        </p:nvSpPr>
        <p:spPr>
          <a:xfrm>
            <a:off x="785786" y="337220"/>
            <a:ext cx="7643866" cy="769441"/>
          </a:xfrm>
          <a:prstGeom prst="rect">
            <a:avLst/>
          </a:prstGeom>
          <a:solidFill>
            <a:schemeClr val="tx1">
              <a:alpha val="63000"/>
            </a:schemeClr>
          </a:solidFill>
        </p:spPr>
        <p:txBody>
          <a:bodyPr wrap="square">
            <a:spAutoFit/>
          </a:bodyPr>
          <a:lstStyle/>
          <a:p>
            <a:pPr algn="ctr"/>
            <a:r>
              <a:rPr lang="zh-CN" altLang="en-US" sz="4400" b="1" dirty="0" smtClean="0">
                <a:solidFill>
                  <a:srgbClr val="FFFF00"/>
                </a:solidFill>
                <a:latin typeface="+mn-ea"/>
              </a:rPr>
              <a:t>火灾的定义</a:t>
            </a:r>
            <a:endParaRPr lang="zh-CN" altLang="en-US" sz="4400" b="1" dirty="0">
              <a:solidFill>
                <a:srgbClr val="FFFF00"/>
              </a:solidFill>
              <a:latin typeface="+mn-ea"/>
            </a:endParaRPr>
          </a:p>
        </p:txBody>
      </p:sp>
      <p:sp>
        <p:nvSpPr>
          <p:cNvPr id="5" name="圆角矩形 4"/>
          <p:cNvSpPr/>
          <p:nvPr/>
        </p:nvSpPr>
        <p:spPr>
          <a:xfrm>
            <a:off x="714348" y="1417340"/>
            <a:ext cx="7715304" cy="4032448"/>
          </a:xfrm>
          <a:prstGeom prst="roundRect">
            <a:avLst/>
          </a:prstGeom>
          <a:solidFill>
            <a:schemeClr val="bg1">
              <a:alpha val="52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chemeClr val="tx1"/>
                </a:solidFill>
              </a:rPr>
              <a:t>    火灾发生的必然条件是同时具备</a:t>
            </a:r>
            <a:r>
              <a:rPr lang="zh-CN" altLang="en-US" sz="3200" b="1" dirty="0" smtClean="0">
                <a:solidFill>
                  <a:srgbClr val="FF0000"/>
                </a:solidFill>
              </a:rPr>
              <a:t>氧化剂、可燃物、点火源</a:t>
            </a:r>
            <a:r>
              <a:rPr lang="zh-CN" altLang="en-US" sz="3200" b="1" dirty="0" smtClean="0">
                <a:solidFill>
                  <a:schemeClr val="tx1"/>
                </a:solidFill>
              </a:rPr>
              <a:t>，三要素缺少任何一个，燃烧都不能发生或持续。阻挡三要素的任何一个要素就可以扑灭火灾。建筑施工中发生火灾和爆炸事故，主要发生在</a:t>
            </a:r>
            <a:r>
              <a:rPr lang="zh-CN" altLang="en-US" sz="3200" b="1" dirty="0" smtClean="0">
                <a:solidFill>
                  <a:srgbClr val="FF0000"/>
                </a:solidFill>
              </a:rPr>
              <a:t>储存、运输及施工</a:t>
            </a:r>
            <a:r>
              <a:rPr lang="zh-CN" altLang="en-US" sz="3200" b="1" dirty="0" smtClean="0">
                <a:solidFill>
                  <a:schemeClr val="tx1"/>
                </a:solidFill>
              </a:rPr>
              <a:t>过程中。</a:t>
            </a:r>
          </a:p>
          <a:p>
            <a:endParaRPr lang="zh-CN" altLang="en-US" sz="2800" b="1" dirty="0" smtClean="0">
              <a:solidFill>
                <a:schemeClr val="tx1"/>
              </a:solidFill>
            </a:endParaRPr>
          </a:p>
        </p:txBody>
      </p:sp>
      <p:sp>
        <p:nvSpPr>
          <p:cNvPr id="6" name="灯片编号占位符 5"/>
          <p:cNvSpPr>
            <a:spLocks noGrp="1"/>
          </p:cNvSpPr>
          <p:nvPr>
            <p:ph type="sldNum" sz="quarter" idx="12"/>
          </p:nvPr>
        </p:nvSpPr>
        <p:spPr/>
        <p:txBody>
          <a:bodyPr/>
          <a:lstStyle/>
          <a:p>
            <a:fld id="{E6BD4D8A-31EF-4AD6-81D8-CDF57A2EBC9F}" type="slidenum">
              <a:rPr lang="zh-CN" altLang="en-US" smtClean="0"/>
              <a:pPr/>
              <a:t>46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536906" y="214294"/>
            <a:ext cx="8107060" cy="707886"/>
          </a:xfrm>
          <a:prstGeom prst="rect">
            <a:avLst/>
          </a:prstGeom>
          <a:solidFill>
            <a:schemeClr val="dk1">
              <a:alpha val="52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4000" b="1" dirty="0" smtClean="0">
                <a:solidFill>
                  <a:srgbClr val="FFFF00"/>
                </a:solidFill>
                <a:effectLst>
                  <a:outerShdw blurRad="38100" dist="38100" dir="2700000" algn="tl">
                    <a:srgbClr val="000000">
                      <a:alpha val="43137"/>
                    </a:srgbClr>
                  </a:outerShdw>
                </a:effectLst>
              </a:rPr>
              <a:t>施工现场发生火灾的原因？</a:t>
            </a:r>
            <a:endParaRPr lang="zh-CN" altLang="en-US" sz="4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a:off x="1259632" y="1339632"/>
            <a:ext cx="6715172" cy="3946760"/>
          </a:xfrm>
          <a:prstGeom prst="roundRect">
            <a:avLst/>
          </a:prstGeom>
          <a:solidFill>
            <a:schemeClr val="bg1">
              <a:alpha val="5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solidFill>
                  <a:schemeClr val="tx1"/>
                </a:solidFill>
              </a:rPr>
              <a:t>1</a:t>
            </a:r>
            <a:r>
              <a:rPr lang="zh-CN" altLang="en-US" sz="3200" b="1" dirty="0" smtClean="0">
                <a:solidFill>
                  <a:schemeClr val="tx1"/>
                </a:solidFill>
              </a:rPr>
              <a:t>、是违章动火造成，其中</a:t>
            </a:r>
            <a:r>
              <a:rPr lang="en-US" altLang="zh-CN" sz="3200" b="1" dirty="0" smtClean="0">
                <a:solidFill>
                  <a:schemeClr val="tx1"/>
                </a:solidFill>
              </a:rPr>
              <a:t>80%</a:t>
            </a:r>
            <a:r>
              <a:rPr lang="zh-CN" altLang="en-US" sz="3200" b="1" dirty="0" smtClean="0">
                <a:solidFill>
                  <a:schemeClr val="tx1"/>
                </a:solidFill>
              </a:rPr>
              <a:t>以上是违章施焊引起建筑材料着火；</a:t>
            </a:r>
            <a:endParaRPr lang="en-US" altLang="zh-CN" sz="3200" b="1" dirty="0" smtClean="0">
              <a:solidFill>
                <a:schemeClr val="tx1"/>
              </a:solidFill>
            </a:endParaRPr>
          </a:p>
          <a:p>
            <a:r>
              <a:rPr lang="en-US" altLang="zh-CN" sz="3200" b="1" dirty="0" smtClean="0">
                <a:solidFill>
                  <a:schemeClr val="tx1"/>
                </a:solidFill>
              </a:rPr>
              <a:t>2</a:t>
            </a:r>
            <a:r>
              <a:rPr lang="zh-CN" altLang="en-US" sz="3200" b="1" dirty="0" smtClean="0">
                <a:solidFill>
                  <a:schemeClr val="tx1"/>
                </a:solidFill>
              </a:rPr>
              <a:t>、是由吸烟引起可燃物着火；</a:t>
            </a:r>
            <a:endParaRPr lang="en-US" altLang="zh-CN" sz="3200" b="1" dirty="0" smtClean="0">
              <a:solidFill>
                <a:schemeClr val="tx1"/>
              </a:solidFill>
            </a:endParaRPr>
          </a:p>
          <a:p>
            <a:r>
              <a:rPr lang="en-US" altLang="zh-CN" sz="3200" b="1" dirty="0" smtClean="0">
                <a:solidFill>
                  <a:schemeClr val="tx1"/>
                </a:solidFill>
              </a:rPr>
              <a:t>3</a:t>
            </a:r>
            <a:r>
              <a:rPr lang="zh-CN" altLang="en-US" sz="3200" b="1" dirty="0" smtClean="0">
                <a:solidFill>
                  <a:schemeClr val="tx1"/>
                </a:solidFill>
              </a:rPr>
              <a:t>、是由于临电用电不规范，电器电缆等着火而引发火灾；</a:t>
            </a:r>
            <a:endParaRPr lang="en-US" altLang="zh-CN" sz="3200" b="1" dirty="0" smtClean="0">
              <a:solidFill>
                <a:schemeClr val="tx1"/>
              </a:solidFill>
            </a:endParaRPr>
          </a:p>
          <a:p>
            <a:r>
              <a:rPr lang="en-US" altLang="zh-CN" sz="3200" b="1" dirty="0" smtClean="0">
                <a:solidFill>
                  <a:schemeClr val="tx1"/>
                </a:solidFill>
              </a:rPr>
              <a:t>4</a:t>
            </a:r>
            <a:r>
              <a:rPr lang="zh-CN" altLang="en-US" sz="3200" b="1" dirty="0" smtClean="0">
                <a:solidFill>
                  <a:schemeClr val="tx1"/>
                </a:solidFill>
              </a:rPr>
              <a:t>、是用电机具设备高温或飞溅火星引燃周围可燃易燃物造成大火。</a:t>
            </a:r>
            <a:endParaRPr lang="en-US" altLang="zh-CN" sz="3200" b="1"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93204"/>
            <a:ext cx="2714489" cy="707886"/>
          </a:xfrm>
          <a:prstGeom prst="rect">
            <a:avLst/>
          </a:prstGeom>
          <a:solidFill>
            <a:schemeClr val="tx1"/>
          </a:solidFill>
        </p:spPr>
        <p:txBody>
          <a:bodyPr wrap="square">
            <a:spAutoFit/>
          </a:bodyPr>
          <a:lstStyle/>
          <a:p>
            <a:pPr algn="ctr"/>
            <a:r>
              <a:rPr lang="zh-CN" altLang="en-US" sz="40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事故案例</a:t>
            </a:r>
            <a:endPar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圆角矩形 5"/>
          <p:cNvSpPr/>
          <p:nvPr/>
        </p:nvSpPr>
        <p:spPr>
          <a:xfrm>
            <a:off x="4716016" y="214294"/>
            <a:ext cx="4427984" cy="5307502"/>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en-US" altLang="zh-CN" sz="3200" b="1" dirty="0" smtClean="0">
                <a:solidFill>
                  <a:schemeClr val="tx1"/>
                </a:solidFill>
              </a:rPr>
              <a:t>    </a:t>
            </a:r>
            <a:r>
              <a:rPr lang="en-US" altLang="zh-CN" sz="3200" b="1" spc="-100" dirty="0" smtClean="0">
                <a:solidFill>
                  <a:schemeClr val="tx1"/>
                </a:solidFill>
              </a:rPr>
              <a:t>2009</a:t>
            </a:r>
            <a:r>
              <a:rPr lang="zh-CN" altLang="en-US" sz="3200" b="1" spc="-100" dirty="0" smtClean="0">
                <a:solidFill>
                  <a:schemeClr val="tx1"/>
                </a:solidFill>
              </a:rPr>
              <a:t>年</a:t>
            </a:r>
            <a:r>
              <a:rPr lang="en-US" altLang="zh-CN" sz="3200" b="1" spc="-100" dirty="0" smtClean="0">
                <a:solidFill>
                  <a:schemeClr val="tx1"/>
                </a:solidFill>
              </a:rPr>
              <a:t>2</a:t>
            </a:r>
            <a:r>
              <a:rPr lang="zh-CN" altLang="en-US" sz="3200" b="1" spc="-100" dirty="0" smtClean="0">
                <a:solidFill>
                  <a:schemeClr val="tx1"/>
                </a:solidFill>
              </a:rPr>
              <a:t>月</a:t>
            </a:r>
            <a:r>
              <a:rPr lang="en-US" altLang="zh-CN" sz="3200" b="1" spc="-100" dirty="0" smtClean="0">
                <a:solidFill>
                  <a:schemeClr val="tx1"/>
                </a:solidFill>
              </a:rPr>
              <a:t>9</a:t>
            </a:r>
            <a:r>
              <a:rPr lang="zh-CN" altLang="en-US" sz="3200" b="1" spc="-100" dirty="0" smtClean="0">
                <a:solidFill>
                  <a:schemeClr val="tx1"/>
                </a:solidFill>
              </a:rPr>
              <a:t>日，在建的中央电视台新台址园区文化中心发生</a:t>
            </a:r>
            <a:r>
              <a:rPr lang="zh-CN" altLang="en-US" sz="3200" b="1" spc="-100" dirty="0" smtClean="0">
                <a:solidFill>
                  <a:srgbClr val="FF0000"/>
                </a:solidFill>
              </a:rPr>
              <a:t>特别重大</a:t>
            </a:r>
            <a:r>
              <a:rPr lang="zh-CN" altLang="en-US" sz="3200" b="1" spc="-100" dirty="0" smtClean="0">
                <a:solidFill>
                  <a:schemeClr val="tx1"/>
                </a:solidFill>
              </a:rPr>
              <a:t>火灾事故。在救援过程中造成</a:t>
            </a:r>
            <a:r>
              <a:rPr lang="en-US" altLang="zh-CN" sz="3200" b="1" spc="-100" dirty="0" smtClean="0">
                <a:solidFill>
                  <a:schemeClr val="tx1"/>
                </a:solidFill>
              </a:rPr>
              <a:t>1</a:t>
            </a:r>
            <a:r>
              <a:rPr lang="zh-CN" altLang="en-US" sz="3200" b="1" spc="-100" dirty="0" smtClean="0">
                <a:solidFill>
                  <a:schemeClr val="tx1"/>
                </a:solidFill>
              </a:rPr>
              <a:t>名消防队员牺牲，</a:t>
            </a:r>
            <a:r>
              <a:rPr lang="en-US" altLang="zh-CN" sz="3200" b="1" spc="-100" dirty="0" smtClean="0">
                <a:solidFill>
                  <a:schemeClr val="tx1"/>
                </a:solidFill>
              </a:rPr>
              <a:t>6</a:t>
            </a:r>
            <a:r>
              <a:rPr lang="zh-CN" altLang="en-US" sz="3200" b="1" spc="-100" dirty="0" smtClean="0">
                <a:solidFill>
                  <a:schemeClr val="tx1"/>
                </a:solidFill>
              </a:rPr>
              <a:t>名消防队员和</a:t>
            </a:r>
            <a:r>
              <a:rPr lang="en-US" altLang="zh-CN" sz="3200" b="1" spc="-100" dirty="0" smtClean="0">
                <a:solidFill>
                  <a:schemeClr val="tx1"/>
                </a:solidFill>
              </a:rPr>
              <a:t>2</a:t>
            </a:r>
            <a:r>
              <a:rPr lang="zh-CN" altLang="en-US" sz="3200" b="1" spc="-100" dirty="0" smtClean="0">
                <a:solidFill>
                  <a:schemeClr val="tx1"/>
                </a:solidFill>
              </a:rPr>
              <a:t>名施工人员受伤。建筑物过火、过烟面积</a:t>
            </a:r>
            <a:r>
              <a:rPr lang="en-US" altLang="zh-CN" sz="3200" b="1" spc="-100" dirty="0" smtClean="0">
                <a:solidFill>
                  <a:schemeClr val="tx1"/>
                </a:solidFill>
              </a:rPr>
              <a:t>21333</a:t>
            </a:r>
            <a:r>
              <a:rPr lang="zh-CN" altLang="en-US" sz="3200" b="1" spc="-100" dirty="0" smtClean="0">
                <a:solidFill>
                  <a:schemeClr val="tx1"/>
                </a:solidFill>
              </a:rPr>
              <a:t>平方米，其中过火面积</a:t>
            </a:r>
            <a:r>
              <a:rPr lang="en-US" altLang="zh-CN" sz="3200" b="1" spc="-100" dirty="0" smtClean="0">
                <a:solidFill>
                  <a:schemeClr val="tx1"/>
                </a:solidFill>
              </a:rPr>
              <a:t>8490</a:t>
            </a:r>
            <a:r>
              <a:rPr lang="zh-CN" altLang="en-US" sz="3200" b="1" spc="-100" dirty="0" smtClean="0">
                <a:solidFill>
                  <a:schemeClr val="tx1"/>
                </a:solidFill>
              </a:rPr>
              <a:t>平方米，造成直接经济损失</a:t>
            </a:r>
            <a:r>
              <a:rPr lang="en-US" altLang="zh-CN" sz="3200" b="1" spc="-100" dirty="0" smtClean="0">
                <a:solidFill>
                  <a:schemeClr val="tx1"/>
                </a:solidFill>
              </a:rPr>
              <a:t>16383</a:t>
            </a:r>
            <a:r>
              <a:rPr lang="zh-CN" altLang="en-US" sz="3200" b="1" spc="-100" dirty="0" smtClean="0">
                <a:solidFill>
                  <a:schemeClr val="tx1"/>
                </a:solidFill>
              </a:rPr>
              <a:t>万元</a:t>
            </a:r>
            <a:r>
              <a:rPr lang="zh-CN" altLang="en-US" sz="3200" b="1" dirty="0" smtClean="0">
                <a:solidFill>
                  <a:schemeClr val="tx1"/>
                </a:solidFill>
              </a:rPr>
              <a:t>。</a:t>
            </a:r>
            <a:endParaRPr lang="zh-CN" altLang="en-US" sz="3200" b="1" dirty="0">
              <a:solidFill>
                <a:schemeClr val="tx1"/>
              </a:solidFill>
            </a:endParaRPr>
          </a:p>
        </p:txBody>
      </p:sp>
      <p:pic>
        <p:nvPicPr>
          <p:cNvPr id="5" name="图片 4" descr="33321234215495617.jpg"/>
          <p:cNvPicPr>
            <a:picLocks noChangeAspect="1"/>
          </p:cNvPicPr>
          <p:nvPr/>
        </p:nvPicPr>
        <p:blipFill>
          <a:blip r:embed="rId2" cstate="print"/>
          <a:stretch>
            <a:fillRect/>
          </a:stretch>
        </p:blipFill>
        <p:spPr>
          <a:xfrm>
            <a:off x="0" y="985292"/>
            <a:ext cx="4648200" cy="4392488"/>
          </a:xfrm>
          <a:prstGeom prst="rect">
            <a:avLst/>
          </a:prstGeom>
        </p:spPr>
      </p:pic>
      <p:sp>
        <p:nvSpPr>
          <p:cNvPr id="7" name="灯片编号占位符 6"/>
          <p:cNvSpPr>
            <a:spLocks noGrp="1"/>
          </p:cNvSpPr>
          <p:nvPr>
            <p:ph type="sldNum" sz="quarter" idx="12"/>
          </p:nvPr>
        </p:nvSpPr>
        <p:spPr/>
        <p:txBody>
          <a:bodyPr/>
          <a:lstStyle/>
          <a:p>
            <a:fld id="{E6BD4D8A-31EF-4AD6-81D8-CDF57A2EBC9F}" type="slidenum">
              <a:rPr lang="zh-CN" altLang="en-US" smtClean="0"/>
              <a:pPr/>
              <a:t>48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06" y="71439"/>
            <a:ext cx="571504" cy="5500705"/>
          </a:xfrm>
        </p:spPr>
        <p:style>
          <a:lnRef idx="1">
            <a:schemeClr val="dk1"/>
          </a:lnRef>
          <a:fillRef idx="3">
            <a:schemeClr val="dk1"/>
          </a:fillRef>
          <a:effectRef idx="2">
            <a:schemeClr val="dk1"/>
          </a:effectRef>
          <a:fontRef idx="minor">
            <a:schemeClr val="lt1"/>
          </a:fontRef>
        </p:style>
        <p:txBody>
          <a:bodyPr vert="eaVert">
            <a:normAutofit fontScale="90000"/>
          </a:bodyPr>
          <a:lstStyle/>
          <a:p>
            <a:r>
              <a:rPr lang="zh-CN" altLang="en-US" b="1" dirty="0" smtClean="0">
                <a:solidFill>
                  <a:srgbClr val="FFFF00"/>
                </a:solidFill>
              </a:rPr>
              <a:t>事故分析</a:t>
            </a:r>
            <a:endParaRPr lang="zh-CN" altLang="en-US" dirty="0">
              <a:solidFill>
                <a:srgbClr val="FFFF00"/>
              </a:solidFill>
            </a:endParaRPr>
          </a:p>
        </p:txBody>
      </p:sp>
      <p:sp>
        <p:nvSpPr>
          <p:cNvPr id="6" name="内容占位符 5"/>
          <p:cNvSpPr>
            <a:spLocks noGrp="1"/>
          </p:cNvSpPr>
          <p:nvPr>
            <p:ph idx="1"/>
          </p:nvPr>
        </p:nvSpPr>
        <p:spPr>
          <a:xfrm>
            <a:off x="714348" y="0"/>
            <a:ext cx="8429652" cy="5715000"/>
          </a:xfrm>
          <a:solidFill>
            <a:schemeClr val="bg1">
              <a:alpha val="67000"/>
            </a:schemeClr>
          </a:solidFill>
        </p:spPr>
        <p:txBody>
          <a:bodyPr>
            <a:normAutofit fontScale="77500" lnSpcReduction="20000"/>
          </a:bodyPr>
          <a:lstStyle/>
          <a:p>
            <a:pPr marL="0" indent="0" algn="just">
              <a:lnSpc>
                <a:spcPct val="115000"/>
              </a:lnSpc>
              <a:spcBef>
                <a:spcPts val="600"/>
              </a:spcBef>
              <a:buNone/>
            </a:pPr>
            <a:r>
              <a:rPr lang="zh-CN" altLang="en-US" sz="3600" b="1" spc="-100" dirty="0" smtClean="0">
                <a:solidFill>
                  <a:srgbClr val="FF0000"/>
                </a:solidFill>
              </a:rPr>
              <a:t>    </a:t>
            </a:r>
            <a:r>
              <a:rPr lang="zh-CN" altLang="en-US" sz="3600" b="1" spc="-150" dirty="0" smtClean="0">
                <a:solidFill>
                  <a:srgbClr val="FF0000"/>
                </a:solidFill>
              </a:rPr>
              <a:t>（</a:t>
            </a:r>
            <a:r>
              <a:rPr lang="en-US" altLang="zh-CN" sz="3600" b="1" spc="-150" dirty="0" smtClean="0">
                <a:solidFill>
                  <a:srgbClr val="FF0000"/>
                </a:solidFill>
              </a:rPr>
              <a:t>1</a:t>
            </a:r>
            <a:r>
              <a:rPr lang="zh-CN" altLang="en-US" sz="3600" b="1" spc="-150" dirty="0" smtClean="0">
                <a:solidFill>
                  <a:srgbClr val="FF0000"/>
                </a:solidFill>
              </a:rPr>
              <a:t>）直接原因：</a:t>
            </a:r>
            <a:r>
              <a:rPr lang="zh-CN" altLang="en-US" sz="3600" b="1" spc="-150" dirty="0" smtClean="0"/>
              <a:t>央视新址办违反烟花爆竹安全管理相关规定，未经有关部门许可，在施工工地内违法组织大型礼花焰火燃放活动，在安全距离明显不足的情况下，礼花弹爆炸后的高温星体落入文化中心主体建筑顶部擦窗机检修孔内，引燃检修通道内壁裸露的易燃材料引发火灾。</a:t>
            </a:r>
          </a:p>
          <a:p>
            <a:pPr marL="0" indent="0" algn="just">
              <a:lnSpc>
                <a:spcPct val="115000"/>
              </a:lnSpc>
              <a:spcBef>
                <a:spcPts val="600"/>
              </a:spcBef>
              <a:buNone/>
            </a:pPr>
            <a:r>
              <a:rPr lang="zh-CN" altLang="en-US" sz="3600" b="1" spc="-150" dirty="0" smtClean="0">
                <a:solidFill>
                  <a:srgbClr val="FF0000"/>
                </a:solidFill>
              </a:rPr>
              <a:t>    （</a:t>
            </a:r>
            <a:r>
              <a:rPr lang="en-US" altLang="zh-CN" sz="3600" b="1" spc="-150" dirty="0" smtClean="0">
                <a:solidFill>
                  <a:srgbClr val="FF0000"/>
                </a:solidFill>
              </a:rPr>
              <a:t>2</a:t>
            </a:r>
            <a:r>
              <a:rPr lang="zh-CN" altLang="en-US" sz="3600" b="1" spc="-150" dirty="0" smtClean="0">
                <a:solidFill>
                  <a:srgbClr val="FF0000"/>
                </a:solidFill>
              </a:rPr>
              <a:t>）间接原因：</a:t>
            </a:r>
            <a:r>
              <a:rPr lang="zh-CN" altLang="en-US" sz="3600" b="1" spc="-150" dirty="0" smtClean="0"/>
              <a:t>央视新址办违法组织燃放烟花爆竹，</a:t>
            </a:r>
            <a:r>
              <a:rPr lang="zh-CN" altLang="en-US" sz="3600" b="1" spc="-150" dirty="0" smtClean="0">
                <a:solidFill>
                  <a:srgbClr val="FF0000"/>
                </a:solidFill>
              </a:rPr>
              <a:t>对文化中心幕墙工程中使用不合格保温板问题监督管理不力。</a:t>
            </a:r>
            <a:r>
              <a:rPr lang="zh-CN" altLang="en-US" sz="3600" b="1" spc="-150" dirty="0" smtClean="0"/>
              <a:t>中央电视台对央视新址办工作管理松弛</a:t>
            </a:r>
            <a:r>
              <a:rPr lang="zh-CN" altLang="en-US" sz="3600" b="1" spc="-150" dirty="0" smtClean="0">
                <a:solidFill>
                  <a:srgbClr val="FF0000"/>
                </a:solidFill>
              </a:rPr>
              <a:t>。</a:t>
            </a:r>
            <a:endParaRPr lang="en-US" altLang="zh-CN" sz="3600" b="1" spc="-150" dirty="0" smtClean="0">
              <a:solidFill>
                <a:srgbClr val="FF0000"/>
              </a:solidFill>
            </a:endParaRPr>
          </a:p>
          <a:p>
            <a:pPr marL="0" indent="0" algn="just">
              <a:lnSpc>
                <a:spcPct val="115000"/>
              </a:lnSpc>
              <a:spcBef>
                <a:spcPts val="600"/>
              </a:spcBef>
              <a:buNone/>
            </a:pPr>
            <a:r>
              <a:rPr lang="zh-CN" altLang="en-US" sz="3600" b="1" spc="-150" dirty="0" smtClean="0">
                <a:solidFill>
                  <a:srgbClr val="FF0000"/>
                </a:solidFill>
              </a:rPr>
              <a:t>    二、有关施工单位违规配合建设单位违法燃放烟花爆竹，在文化中心幕墙工程中使用大量不合格保温板。</a:t>
            </a:r>
            <a:endParaRPr lang="en-US" altLang="zh-CN" sz="3600" b="1" spc="-150" dirty="0" smtClean="0">
              <a:solidFill>
                <a:srgbClr val="FF0000"/>
              </a:solidFill>
            </a:endParaRPr>
          </a:p>
          <a:p>
            <a:pPr marL="0" indent="0" algn="just">
              <a:lnSpc>
                <a:spcPct val="115000"/>
              </a:lnSpc>
              <a:spcBef>
                <a:spcPts val="600"/>
              </a:spcBef>
              <a:buNone/>
            </a:pPr>
            <a:r>
              <a:rPr lang="zh-CN" altLang="en-US" sz="3600" b="1" spc="-150" dirty="0" smtClean="0">
                <a:solidFill>
                  <a:srgbClr val="FF0000"/>
                </a:solidFill>
              </a:rPr>
              <a:t>  三、有关材料生产厂家违规生产、销售不合格保温板</a:t>
            </a:r>
            <a:r>
              <a:rPr lang="zh-CN" altLang="en-US" sz="3600" b="1" spc="-150" dirty="0" smtClean="0"/>
              <a:t>。     四、有关单位非法销售、运输、储存和燃放烟花爆竹等。</a:t>
            </a:r>
          </a:p>
          <a:p>
            <a:endParaRPr lang="zh-CN" altLang="en-US" dirty="0"/>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49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14296"/>
            <a:ext cx="8072494" cy="699809"/>
          </a:xfrm>
        </p:spPr>
        <p:style>
          <a:lnRef idx="1">
            <a:schemeClr val="dk1"/>
          </a:lnRef>
          <a:fillRef idx="3">
            <a:schemeClr val="dk1"/>
          </a:fillRef>
          <a:effectRef idx="2">
            <a:schemeClr val="dk1"/>
          </a:effectRef>
          <a:fontRef idx="minor">
            <a:schemeClr val="lt1"/>
          </a:fontRef>
        </p:style>
        <p:txBody>
          <a:bodyPr>
            <a:normAutofit fontScale="90000"/>
          </a:bodyPr>
          <a:lstStyle/>
          <a:p>
            <a:r>
              <a:rPr lang="en-US" altLang="zh-CN" dirty="0" smtClean="0"/>
              <a:t>3</a:t>
            </a:r>
            <a:r>
              <a:rPr lang="zh-CN" altLang="en-US" dirty="0" smtClean="0"/>
              <a:t>、穿好</a:t>
            </a:r>
            <a:r>
              <a:rPr lang="zh-CN" altLang="en-US" dirty="0" smtClean="0">
                <a:latin typeface="Arial" panose="020B0604020202020204"/>
              </a:rPr>
              <a:t>“</a:t>
            </a:r>
            <a:r>
              <a:rPr lang="zh-CN" altLang="en-US" dirty="0" smtClean="0"/>
              <a:t>三紧</a:t>
            </a:r>
            <a:r>
              <a:rPr lang="zh-CN" altLang="en-US" dirty="0" smtClean="0">
                <a:latin typeface="Arial" panose="020B0604020202020204"/>
              </a:rPr>
              <a:t>”</a:t>
            </a:r>
            <a:r>
              <a:rPr lang="zh-CN" altLang="en-US" dirty="0" smtClean="0"/>
              <a:t>工作服</a:t>
            </a:r>
            <a:endParaRPr lang="zh-CN" altLang="en-US" dirty="0">
              <a:solidFill>
                <a:srgbClr val="FFFF00"/>
              </a:solidFill>
            </a:endParaRPr>
          </a:p>
        </p:txBody>
      </p:sp>
      <p:sp>
        <p:nvSpPr>
          <p:cNvPr id="7" name="圆角矩形 6"/>
          <p:cNvSpPr/>
          <p:nvPr/>
        </p:nvSpPr>
        <p:spPr>
          <a:xfrm>
            <a:off x="214282" y="1071550"/>
            <a:ext cx="4857785" cy="4500594"/>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ts val="600"/>
              </a:spcBef>
              <a:spcAft>
                <a:spcPct val="0"/>
              </a:spcAft>
              <a:buClr>
                <a:srgbClr val="FFCC00"/>
              </a:buClr>
              <a:buSzPct val="120000"/>
              <a:defRPr/>
            </a:pPr>
            <a:r>
              <a:rPr lang="zh-CN" altLang="en-US" sz="3200" b="1" kern="0" dirty="0" smtClean="0">
                <a:solidFill>
                  <a:schemeClr val="tx1"/>
                </a:solidFill>
                <a:latin typeface="黑体" panose="02010609060101010101" pitchFamily="49" charset="-122"/>
                <a:ea typeface="黑体" panose="02010609060101010101" pitchFamily="49" charset="-122"/>
              </a:rPr>
              <a:t>  </a:t>
            </a:r>
            <a:endParaRPr lang="en-US" altLang="zh-CN" sz="3200" b="1" kern="0" dirty="0" smtClean="0">
              <a:solidFill>
                <a:schemeClr val="tx1"/>
              </a:solidFill>
              <a:latin typeface="黑体" panose="02010609060101010101" pitchFamily="49" charset="-122"/>
              <a:ea typeface="黑体" panose="02010609060101010101" pitchFamily="49" charset="-122"/>
            </a:endParaRPr>
          </a:p>
          <a:p>
            <a:pPr lvl="0" algn="just" fontAlgn="base">
              <a:lnSpc>
                <a:spcPct val="95000"/>
              </a:lnSpc>
              <a:spcAft>
                <a:spcPct val="0"/>
              </a:spcAft>
              <a:buClr>
                <a:srgbClr val="FFCC00"/>
              </a:buClr>
              <a:buSzPct val="120000"/>
              <a:defRPr/>
            </a:pPr>
            <a:r>
              <a:rPr lang="en-US" altLang="zh-CN" sz="3200" b="1" kern="0" dirty="0" smtClean="0">
                <a:solidFill>
                  <a:schemeClr val="tx1"/>
                </a:solidFill>
                <a:latin typeface="黑体" panose="02010609060101010101" pitchFamily="49" charset="-122"/>
                <a:ea typeface="黑体" panose="02010609060101010101" pitchFamily="49" charset="-122"/>
              </a:rPr>
              <a:t>    </a:t>
            </a:r>
            <a:r>
              <a:rPr lang="zh-CN" altLang="en-US" sz="3200" b="1" kern="0" dirty="0" smtClean="0">
                <a:solidFill>
                  <a:schemeClr val="tx1"/>
                </a:solidFill>
                <a:latin typeface="黑体" panose="02010609060101010101" pitchFamily="49" charset="-122"/>
                <a:ea typeface="黑体" panose="02010609060101010101" pitchFamily="49" charset="-122"/>
              </a:rPr>
              <a:t>金属切削机床（车、铣、刨、钻、磨、锯床等）操作人员，工作中要穿袖口紧，领口紧，下摆紧的工作服。</a:t>
            </a:r>
          </a:p>
          <a:p>
            <a:pPr lvl="0" algn="just" fontAlgn="base">
              <a:lnSpc>
                <a:spcPct val="95000"/>
              </a:lnSpc>
              <a:spcBef>
                <a:spcPts val="600"/>
              </a:spcBef>
              <a:spcAft>
                <a:spcPct val="0"/>
              </a:spcAft>
              <a:buClr>
                <a:srgbClr val="FFCC00"/>
              </a:buClr>
              <a:buSzPct val="120000"/>
              <a:defRPr/>
            </a:pPr>
            <a:r>
              <a:rPr lang="zh-CN" altLang="en-US" sz="3200" b="1" kern="0" dirty="0" smtClean="0">
                <a:solidFill>
                  <a:schemeClr val="tx1"/>
                </a:solidFill>
                <a:latin typeface="黑体" panose="02010609060101010101" pitchFamily="49" charset="-122"/>
                <a:ea typeface="黑体" panose="02010609060101010101" pitchFamily="49" charset="-122"/>
              </a:rPr>
              <a:t>    不得带手套，不得围围巾；女工应将头发盘在工作帽内，长发不得外露。</a:t>
            </a:r>
          </a:p>
          <a:p>
            <a:pPr>
              <a:buFont typeface="Arial" panose="020B0604020202020204" pitchFamily="34" charset="0"/>
              <a:buNone/>
              <a:defRPr/>
            </a:pPr>
            <a:endParaRPr lang="en-US" altLang="zh-CN" sz="2400" b="1" dirty="0" smtClean="0">
              <a:solidFill>
                <a:schemeClr val="tx2">
                  <a:lumMod val="50000"/>
                </a:schemeClr>
              </a:solidFill>
            </a:endParaRPr>
          </a:p>
        </p:txBody>
      </p:sp>
      <p:pic>
        <p:nvPicPr>
          <p:cNvPr id="8" name="图片 7" descr="QQ图片20150813220827.png"/>
          <p:cNvPicPr>
            <a:picLocks noChangeAspect="1"/>
          </p:cNvPicPr>
          <p:nvPr/>
        </p:nvPicPr>
        <p:blipFill>
          <a:blip r:embed="rId2" cstate="print"/>
          <a:stretch>
            <a:fillRect/>
          </a:stretch>
        </p:blipFill>
        <p:spPr>
          <a:xfrm>
            <a:off x="5335688" y="1071550"/>
            <a:ext cx="3664296" cy="4500574"/>
          </a:xfrm>
          <a:prstGeom prst="rect">
            <a:avLst/>
          </a:prstGeom>
        </p:spPr>
      </p:pic>
      <p:sp>
        <p:nvSpPr>
          <p:cNvPr id="5" name="灯片编号占位符 4"/>
          <p:cNvSpPr>
            <a:spLocks noGrp="1"/>
          </p:cNvSpPr>
          <p:nvPr>
            <p:ph type="sldNum" sz="quarter" idx="12"/>
          </p:nvPr>
        </p:nvSpPr>
        <p:spPr/>
        <p:txBody>
          <a:bodyPr/>
          <a:lstStyle/>
          <a:p>
            <a:fld id="{E6BD4D8A-31EF-4AD6-81D8-CDF57A2EBC9F}" type="slidenum">
              <a:rPr lang="zh-CN" altLang="en-US" smtClean="0"/>
              <a:pPr/>
              <a:t>5</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20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1011~1.JPG"/>
          <p:cNvPicPr>
            <a:picLocks noChangeAspect="1"/>
          </p:cNvPicPr>
          <p:nvPr/>
        </p:nvPicPr>
        <p:blipFill>
          <a:blip r:embed="rId2" cstate="print"/>
          <a:stretch>
            <a:fillRect/>
          </a:stretch>
        </p:blipFill>
        <p:spPr>
          <a:xfrm>
            <a:off x="71406" y="769268"/>
            <a:ext cx="4357718" cy="4776434"/>
          </a:xfrm>
          <a:prstGeom prst="rect">
            <a:avLst/>
          </a:prstGeom>
        </p:spPr>
      </p:pic>
      <p:sp>
        <p:nvSpPr>
          <p:cNvPr id="7" name="圆角矩形 6"/>
          <p:cNvSpPr/>
          <p:nvPr/>
        </p:nvSpPr>
        <p:spPr>
          <a:xfrm>
            <a:off x="4572000" y="121196"/>
            <a:ext cx="4572000" cy="5400600"/>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600" b="1" spc="-100" dirty="0" smtClean="0">
                <a:solidFill>
                  <a:schemeClr val="tx1"/>
                </a:solidFill>
              </a:rPr>
              <a:t>2010</a:t>
            </a:r>
            <a:r>
              <a:rPr lang="zh-CN" altLang="en-US" sz="2600" b="1" spc="-100" dirty="0" smtClean="0">
                <a:solidFill>
                  <a:schemeClr val="tx1"/>
                </a:solidFill>
              </a:rPr>
              <a:t>年</a:t>
            </a:r>
            <a:r>
              <a:rPr lang="en-US" altLang="zh-CN" sz="2600" b="1" spc="-100" dirty="0" smtClean="0">
                <a:solidFill>
                  <a:schemeClr val="tx1"/>
                </a:solidFill>
              </a:rPr>
              <a:t>11</a:t>
            </a:r>
            <a:r>
              <a:rPr lang="zh-CN" altLang="en-US" sz="2600" b="1" spc="-100" dirty="0" smtClean="0">
                <a:solidFill>
                  <a:schemeClr val="tx1"/>
                </a:solidFill>
              </a:rPr>
              <a:t>月</a:t>
            </a:r>
            <a:r>
              <a:rPr lang="en-US" altLang="zh-CN" sz="2600" b="1" spc="-100" dirty="0" smtClean="0">
                <a:solidFill>
                  <a:schemeClr val="tx1"/>
                </a:solidFill>
              </a:rPr>
              <a:t>15</a:t>
            </a:r>
            <a:r>
              <a:rPr lang="zh-CN" altLang="en-US" sz="2600" b="1" spc="-100" dirty="0" smtClean="0">
                <a:solidFill>
                  <a:schemeClr val="tx1"/>
                </a:solidFill>
              </a:rPr>
              <a:t>日下午</a:t>
            </a:r>
            <a:r>
              <a:rPr lang="en-US" altLang="zh-CN" sz="2600" b="1" spc="-100" dirty="0" smtClean="0">
                <a:solidFill>
                  <a:schemeClr val="tx1"/>
                </a:solidFill>
              </a:rPr>
              <a:t>2</a:t>
            </a:r>
            <a:r>
              <a:rPr lang="zh-CN" altLang="en-US" sz="2600" b="1" spc="-100" dirty="0" smtClean="0">
                <a:solidFill>
                  <a:schemeClr val="tx1"/>
                </a:solidFill>
              </a:rPr>
              <a:t>点</a:t>
            </a:r>
            <a:r>
              <a:rPr lang="en-US" altLang="zh-CN" sz="2600" b="1" spc="-100" dirty="0" smtClean="0">
                <a:solidFill>
                  <a:schemeClr val="tx1"/>
                </a:solidFill>
              </a:rPr>
              <a:t>15</a:t>
            </a:r>
            <a:r>
              <a:rPr lang="zh-CN" altLang="en-US" sz="2600" b="1" spc="-100" dirty="0" smtClean="0">
                <a:solidFill>
                  <a:schemeClr val="tx1"/>
                </a:solidFill>
              </a:rPr>
              <a:t>分，上海市静安区胶州路一幢</a:t>
            </a:r>
            <a:r>
              <a:rPr lang="en-US" altLang="zh-CN" sz="2600" b="1" spc="-100" dirty="0" smtClean="0">
                <a:solidFill>
                  <a:schemeClr val="tx1"/>
                </a:solidFill>
              </a:rPr>
              <a:t>28</a:t>
            </a:r>
            <a:r>
              <a:rPr lang="zh-CN" altLang="en-US" sz="2600" b="1" spc="-100" dirty="0" smtClean="0">
                <a:solidFill>
                  <a:schemeClr val="tx1"/>
                </a:solidFill>
              </a:rPr>
              <a:t>层公寓楼发生特别重大火灾事故，共造成</a:t>
            </a:r>
            <a:r>
              <a:rPr lang="en-US" altLang="zh-CN" sz="2600" b="1" spc="-100" dirty="0" smtClean="0">
                <a:solidFill>
                  <a:schemeClr val="tx1"/>
                </a:solidFill>
              </a:rPr>
              <a:t>58</a:t>
            </a:r>
            <a:r>
              <a:rPr lang="zh-CN" altLang="en-US" sz="2600" b="1" spc="-100" dirty="0" smtClean="0">
                <a:solidFill>
                  <a:schemeClr val="tx1"/>
                </a:solidFill>
              </a:rPr>
              <a:t>人死亡，</a:t>
            </a:r>
            <a:r>
              <a:rPr lang="en-US" altLang="zh-CN" sz="2600" b="1" spc="-100" dirty="0" smtClean="0">
                <a:solidFill>
                  <a:schemeClr val="tx1"/>
                </a:solidFill>
              </a:rPr>
              <a:t>70</a:t>
            </a:r>
            <a:r>
              <a:rPr lang="zh-CN" altLang="en-US" sz="2600" b="1" spc="-100" dirty="0" smtClean="0">
                <a:solidFill>
                  <a:schemeClr val="tx1"/>
                </a:solidFill>
              </a:rPr>
              <a:t>人受伤。经初步调查分析，该公寓在装修作业中，施工脚手架搭建时，两名电焊工违规实施电焊作业引燃施工防护尼龙网和其它可燃物，在极短时间内形成大面积立体式大火，造成大量人员伤亡和财产损失，是一起因违法违规行为导致的特别重大责任事故。</a:t>
            </a:r>
            <a:endParaRPr lang="zh-CN" altLang="en-US" sz="2600" b="1" spc="-100" dirty="0">
              <a:solidFill>
                <a:schemeClr val="tx1"/>
              </a:solidFill>
            </a:endParaRPr>
          </a:p>
        </p:txBody>
      </p:sp>
      <p:sp>
        <p:nvSpPr>
          <p:cNvPr id="8" name="矩形 7"/>
          <p:cNvSpPr/>
          <p:nvPr/>
        </p:nvSpPr>
        <p:spPr>
          <a:xfrm>
            <a:off x="1043608" y="0"/>
            <a:ext cx="2242923" cy="707886"/>
          </a:xfrm>
          <a:prstGeom prst="rect">
            <a:avLst/>
          </a:prstGeom>
        </p:spPr>
        <p:txBody>
          <a:bodyPr wrap="none">
            <a:spAutoFit/>
          </a:bodyPr>
          <a:lstStyle/>
          <a:p>
            <a:pPr lvl="0" algn="ctr"/>
            <a:r>
              <a:rPr lang="zh-CN" altLang="en-US" sz="40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事故案例</a:t>
            </a:r>
            <a:endPar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50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up)">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14296"/>
            <a:ext cx="8143932" cy="699809"/>
          </a:xfrm>
        </p:spPr>
        <p:style>
          <a:lnRef idx="1">
            <a:schemeClr val="dk1"/>
          </a:lnRef>
          <a:fillRef idx="3">
            <a:schemeClr val="dk1"/>
          </a:fillRef>
          <a:effectRef idx="2">
            <a:schemeClr val="dk1"/>
          </a:effectRef>
          <a:fontRef idx="minor">
            <a:schemeClr val="lt1"/>
          </a:fontRef>
        </p:style>
        <p:txBody>
          <a:bodyPr>
            <a:normAutofit fontScale="90000"/>
          </a:bodyPr>
          <a:lstStyle/>
          <a:p>
            <a:r>
              <a:rPr lang="zh-CN" altLang="en-US" b="1" dirty="0" smtClean="0">
                <a:solidFill>
                  <a:srgbClr val="FFFF00"/>
                </a:solidFill>
              </a:rPr>
              <a:t>事故分析</a:t>
            </a:r>
            <a:endParaRPr lang="zh-CN" altLang="en-US" dirty="0">
              <a:solidFill>
                <a:srgbClr val="FFFF00"/>
              </a:solidFill>
            </a:endParaRPr>
          </a:p>
        </p:txBody>
      </p:sp>
      <p:sp>
        <p:nvSpPr>
          <p:cNvPr id="5" name="圆角矩形 4"/>
          <p:cNvSpPr/>
          <p:nvPr/>
        </p:nvSpPr>
        <p:spPr>
          <a:xfrm>
            <a:off x="357158" y="1071550"/>
            <a:ext cx="8429684" cy="4355418"/>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tx1"/>
                </a:solidFill>
              </a:rPr>
              <a:t>（</a:t>
            </a:r>
            <a:r>
              <a:rPr lang="en-US" altLang="zh-CN" sz="2800" b="1" dirty="0" smtClean="0">
                <a:solidFill>
                  <a:schemeClr val="tx1"/>
                </a:solidFill>
              </a:rPr>
              <a:t>1</a:t>
            </a:r>
            <a:r>
              <a:rPr lang="zh-CN" altLang="en-US" sz="2800" b="1" dirty="0" smtClean="0">
                <a:solidFill>
                  <a:schemeClr val="tx1"/>
                </a:solidFill>
              </a:rPr>
              <a:t>）是电焊工无特种作业人员资格证上岗作业，严重违反操作规程，且引发大火后逃离事故现场。</a:t>
            </a:r>
            <a:endParaRPr lang="en-US" altLang="zh-CN" sz="2800" b="1" dirty="0" smtClean="0">
              <a:solidFill>
                <a:schemeClr val="tx1"/>
              </a:solidFill>
            </a:endParaRPr>
          </a:p>
          <a:p>
            <a:r>
              <a:rPr lang="zh-CN" altLang="en-US" sz="2800" b="1" dirty="0" smtClean="0">
                <a:solidFill>
                  <a:schemeClr val="tx1"/>
                </a:solidFill>
              </a:rPr>
              <a:t>（</a:t>
            </a:r>
            <a:r>
              <a:rPr lang="en-US" altLang="zh-CN" sz="2800" b="1" dirty="0" smtClean="0">
                <a:solidFill>
                  <a:schemeClr val="tx1"/>
                </a:solidFill>
              </a:rPr>
              <a:t>2</a:t>
            </a:r>
            <a:r>
              <a:rPr lang="zh-CN" altLang="en-US" sz="2800" b="1" dirty="0" smtClean="0">
                <a:solidFill>
                  <a:schemeClr val="tx1"/>
                </a:solidFill>
              </a:rPr>
              <a:t>）是装修工程违法层层多次分包，导致安全责任不落实。</a:t>
            </a:r>
            <a:endParaRPr lang="en-US" altLang="zh-CN" sz="2800" b="1" dirty="0" smtClean="0">
              <a:solidFill>
                <a:schemeClr val="tx1"/>
              </a:solidFill>
            </a:endParaRPr>
          </a:p>
          <a:p>
            <a:r>
              <a:rPr lang="zh-CN" altLang="en-US" sz="2800" b="1" dirty="0" smtClean="0">
                <a:solidFill>
                  <a:schemeClr val="tx1"/>
                </a:solidFill>
              </a:rPr>
              <a:t>（</a:t>
            </a:r>
            <a:r>
              <a:rPr lang="en-US" altLang="zh-CN" sz="2800" b="1" dirty="0" smtClean="0">
                <a:solidFill>
                  <a:schemeClr val="tx1"/>
                </a:solidFill>
              </a:rPr>
              <a:t>3</a:t>
            </a:r>
            <a:r>
              <a:rPr lang="zh-CN" altLang="en-US" sz="2800" b="1" dirty="0" smtClean="0">
                <a:solidFill>
                  <a:schemeClr val="tx1"/>
                </a:solidFill>
              </a:rPr>
              <a:t>）是施工作业现场管理混乱，安全措施不落实，存在明显的抢工期、抢进度、突击施工行为。</a:t>
            </a:r>
            <a:endParaRPr lang="en-US" altLang="zh-CN" sz="2800" b="1" dirty="0" smtClean="0">
              <a:solidFill>
                <a:schemeClr val="tx1"/>
              </a:solidFill>
            </a:endParaRPr>
          </a:p>
          <a:p>
            <a:r>
              <a:rPr lang="zh-CN" altLang="en-US" sz="2800" b="1" dirty="0" smtClean="0">
                <a:solidFill>
                  <a:schemeClr val="tx1"/>
                </a:solidFill>
              </a:rPr>
              <a:t>（</a:t>
            </a:r>
            <a:r>
              <a:rPr lang="en-US" altLang="zh-CN" sz="2800" b="1" dirty="0" smtClean="0">
                <a:solidFill>
                  <a:schemeClr val="tx1"/>
                </a:solidFill>
              </a:rPr>
              <a:t>4</a:t>
            </a:r>
            <a:r>
              <a:rPr lang="zh-CN" altLang="en-US" sz="2800" b="1" dirty="0" smtClean="0">
                <a:solidFill>
                  <a:schemeClr val="tx1"/>
                </a:solidFill>
              </a:rPr>
              <a:t>）是事故现场违规使用大量尼龙网等易燃材料，导致大火迅速蔓延，人员伤亡和财产损失扩大。</a:t>
            </a:r>
            <a:endParaRPr lang="en-US" altLang="zh-CN" sz="2800" b="1" dirty="0" smtClean="0">
              <a:solidFill>
                <a:schemeClr val="tx1"/>
              </a:solidFill>
            </a:endParaRPr>
          </a:p>
          <a:p>
            <a:r>
              <a:rPr lang="zh-CN" altLang="en-US" sz="2800" b="1" dirty="0" smtClean="0">
                <a:solidFill>
                  <a:schemeClr val="tx1"/>
                </a:solidFill>
              </a:rPr>
              <a:t>（</a:t>
            </a:r>
            <a:r>
              <a:rPr lang="en-US" altLang="zh-CN" sz="2800" b="1" dirty="0" smtClean="0">
                <a:solidFill>
                  <a:schemeClr val="tx1"/>
                </a:solidFill>
              </a:rPr>
              <a:t>5</a:t>
            </a:r>
            <a:r>
              <a:rPr lang="zh-CN" altLang="en-US" sz="2800" b="1" dirty="0" smtClean="0">
                <a:solidFill>
                  <a:schemeClr val="tx1"/>
                </a:solidFill>
              </a:rPr>
              <a:t>）是有关部门安全监管不力，对停产后复工的建设项目安全管理不到位。</a:t>
            </a: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51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265212"/>
            <a:ext cx="8429684" cy="5328591"/>
          </a:xfrm>
          <a:solidFill>
            <a:schemeClr val="bg1">
              <a:lumMod val="50000"/>
              <a:alpha val="68000"/>
            </a:schemeClr>
          </a:solidFill>
        </p:spPr>
        <p:txBody>
          <a:bodyPr>
            <a:normAutofit fontScale="92500" lnSpcReduction="10000"/>
          </a:bodyPr>
          <a:lstStyle/>
          <a:p>
            <a:pPr marL="0" indent="0" algn="just">
              <a:lnSpc>
                <a:spcPct val="110000"/>
              </a:lnSpc>
              <a:spcBef>
                <a:spcPts val="600"/>
              </a:spcBef>
              <a:buNone/>
            </a:pPr>
            <a:r>
              <a:rPr lang="zh-CN" altLang="en-US" b="1" dirty="0" smtClean="0">
                <a:solidFill>
                  <a:srgbClr val="FFFF00"/>
                </a:solidFill>
              </a:rPr>
              <a:t>　</a:t>
            </a:r>
            <a:r>
              <a:rPr lang="zh-CN" altLang="en-US" sz="3900" b="1" dirty="0" smtClean="0">
                <a:cs typeface="Arial" panose="020B0604020202020204" pitchFamily="34" charset="0"/>
              </a:rPr>
              <a:t>从案例中我们总结：</a:t>
            </a:r>
            <a:endParaRPr lang="en-US" altLang="zh-CN" sz="3900" b="1" dirty="0" smtClean="0">
              <a:cs typeface="Arial" panose="020B0604020202020204" pitchFamily="34" charset="0"/>
            </a:endParaRPr>
          </a:p>
          <a:p>
            <a:pPr marL="0" indent="0" algn="just">
              <a:lnSpc>
                <a:spcPct val="110000"/>
              </a:lnSpc>
              <a:spcBef>
                <a:spcPts val="600"/>
              </a:spcBef>
              <a:buFont typeface="Wingdings" panose="05000000000000000000" pitchFamily="2" charset="2"/>
              <a:buChar char="l"/>
            </a:pPr>
            <a:r>
              <a:rPr lang="zh-CN" altLang="en-US" b="1" dirty="0" smtClean="0">
                <a:solidFill>
                  <a:srgbClr val="FFFF00"/>
                </a:solidFill>
                <a:cs typeface="Arial" panose="020B0604020202020204" pitchFamily="34" charset="0"/>
              </a:rPr>
              <a:t>施工现场明火作业必须派专人看火</a:t>
            </a:r>
          </a:p>
          <a:p>
            <a:pPr marL="0" indent="0" algn="just">
              <a:lnSpc>
                <a:spcPct val="110000"/>
              </a:lnSpc>
              <a:spcBef>
                <a:spcPts val="600"/>
              </a:spcBef>
              <a:buFont typeface="Wingdings" panose="05000000000000000000" pitchFamily="2" charset="2"/>
              <a:buChar char="l"/>
            </a:pPr>
            <a:r>
              <a:rPr lang="zh-CN" altLang="en-US" b="1" dirty="0" smtClean="0">
                <a:solidFill>
                  <a:srgbClr val="FFFF00"/>
                </a:solidFill>
                <a:cs typeface="Arial" panose="020B0604020202020204" pitchFamily="34" charset="0"/>
              </a:rPr>
              <a:t>施工现场电气发生火情时，要先切断电源，再使用二氧化碳灭火器灭火，不能用水及泡沫灭火器灭火，防止发生触电事故</a:t>
            </a:r>
            <a:endParaRPr lang="en-US" altLang="zh-CN" b="1" dirty="0" smtClean="0">
              <a:solidFill>
                <a:srgbClr val="FFFF00"/>
              </a:solidFill>
              <a:cs typeface="Arial" panose="020B0604020202020204" pitchFamily="34" charset="0"/>
            </a:endParaRPr>
          </a:p>
          <a:p>
            <a:pPr marL="0" indent="0" algn="just">
              <a:lnSpc>
                <a:spcPct val="110000"/>
              </a:lnSpc>
              <a:spcBef>
                <a:spcPts val="600"/>
              </a:spcBef>
              <a:buFont typeface="Wingdings" panose="05000000000000000000" pitchFamily="2" charset="2"/>
              <a:buChar char="l"/>
            </a:pPr>
            <a:r>
              <a:rPr lang="zh-CN" altLang="en-US" b="1" dirty="0" smtClean="0">
                <a:solidFill>
                  <a:srgbClr val="FFFF00"/>
                </a:solidFill>
                <a:cs typeface="Arial" panose="020B0604020202020204" pitchFamily="34" charset="0"/>
              </a:rPr>
              <a:t>作业完毕离开现场前，用火人员要确认用火已熄灭，周围已无隐患，电源已切断，开箱已锁好</a:t>
            </a:r>
          </a:p>
          <a:p>
            <a:pPr marL="0" indent="0" algn="just">
              <a:lnSpc>
                <a:spcPct val="110000"/>
              </a:lnSpc>
              <a:spcBef>
                <a:spcPts val="600"/>
              </a:spcBef>
              <a:buFont typeface="Wingdings" panose="05000000000000000000" pitchFamily="2" charset="2"/>
              <a:buChar char="l"/>
            </a:pPr>
            <a:r>
              <a:rPr lang="zh-CN" altLang="en-US" b="1" dirty="0" smtClean="0">
                <a:solidFill>
                  <a:srgbClr val="FFFF00"/>
                </a:solidFill>
                <a:cs typeface="Arial" panose="020B0604020202020204" pitchFamily="34" charset="0"/>
              </a:rPr>
              <a:t>消防器材不得随意挪动</a:t>
            </a:r>
            <a:endParaRPr lang="en-US" altLang="zh-CN" b="1" dirty="0" smtClean="0">
              <a:solidFill>
                <a:srgbClr val="FFFF00"/>
              </a:solidFill>
              <a:cs typeface="Arial" panose="020B0604020202020204" pitchFamily="34" charset="0"/>
            </a:endParaRPr>
          </a:p>
          <a:p>
            <a:pPr marL="0" indent="0" algn="just">
              <a:lnSpc>
                <a:spcPct val="110000"/>
              </a:lnSpc>
              <a:spcBef>
                <a:spcPts val="600"/>
              </a:spcBef>
              <a:buFont typeface="Wingdings" panose="05000000000000000000" pitchFamily="2" charset="2"/>
              <a:buChar char="l"/>
            </a:pPr>
            <a:r>
              <a:rPr lang="zh-CN" altLang="en-US" b="1" dirty="0" smtClean="0">
                <a:solidFill>
                  <a:srgbClr val="FFFF00"/>
                </a:solidFill>
                <a:cs typeface="Arial" panose="020B0604020202020204" pitchFamily="34" charset="0"/>
              </a:rPr>
              <a:t>发现火情及时汇报项目部，及时采用消防器材自行灭火。</a:t>
            </a:r>
          </a:p>
          <a:p>
            <a:pPr eaLnBrk="0" hangingPunct="0">
              <a:buNone/>
            </a:pPr>
            <a:endParaRPr lang="zh-CN" altLang="en-US" b="1" dirty="0" smtClean="0">
              <a:solidFill>
                <a:srgbClr val="FFFF00"/>
              </a:solidFill>
              <a:cs typeface="Arial" panose="020B0604020202020204" pitchFamily="34" charset="0"/>
            </a:endParaRP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52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00038" y="500051"/>
            <a:ext cx="7911140" cy="830997"/>
          </a:xfrm>
          <a:prstGeom prst="rect">
            <a:avLst/>
          </a:prstGeom>
          <a:solidFill>
            <a:srgbClr val="0066FF">
              <a:alpha val="59000"/>
            </a:srgbClr>
          </a:solidFill>
        </p:spPr>
        <p:txBody>
          <a:bodyPr wrap="square" rtlCol="0">
            <a:spAutoFit/>
          </a:bodyPr>
          <a:lstStyle/>
          <a:p>
            <a:pPr algn="ctr"/>
            <a:r>
              <a:rPr lang="zh-CN" altLang="en-US" sz="4800" b="1" dirty="0" smtClean="0">
                <a:solidFill>
                  <a:schemeClr val="bg1"/>
                </a:solidFill>
                <a:latin typeface="黑体" panose="02010609060101010101" pitchFamily="49" charset="-122"/>
                <a:ea typeface="黑体" panose="02010609060101010101" pitchFamily="49" charset="-122"/>
              </a:rPr>
              <a:t>三、安全警示标志常识</a:t>
            </a:r>
            <a:endParaRPr lang="zh-CN" altLang="en-US" sz="4800" b="1" dirty="0">
              <a:solidFill>
                <a:schemeClr val="bg1"/>
              </a:solidFill>
              <a:latin typeface="黑体" panose="02010609060101010101" pitchFamily="49" charset="-122"/>
              <a:ea typeface="黑体" panose="02010609060101010101" pitchFamily="49" charset="-122"/>
            </a:endParaRPr>
          </a:p>
        </p:txBody>
      </p:sp>
      <p:sp>
        <p:nvSpPr>
          <p:cNvPr id="8" name="矩形 7"/>
          <p:cNvSpPr/>
          <p:nvPr/>
        </p:nvSpPr>
        <p:spPr>
          <a:xfrm>
            <a:off x="8322246" y="4009628"/>
            <a:ext cx="792088" cy="230832"/>
          </a:xfrm>
          <a:prstGeom prst="rect">
            <a:avLst/>
          </a:prstGeom>
        </p:spPr>
        <p:txBody>
          <a:bodyPr wrap="square">
            <a:spAutoFit/>
          </a:bodyPr>
          <a:lstStyle/>
          <a:p>
            <a:pPr lvl="0"/>
            <a:r>
              <a:rPr lang="en-US" altLang="zh-CN" sz="100" dirty="0"/>
              <a:t>PPT</a:t>
            </a:r>
            <a:r>
              <a:rPr lang="zh-CN" altLang="en-US" sz="100" dirty="0"/>
              <a:t>模板下载：</a:t>
            </a:r>
            <a:r>
              <a:rPr lang="en-US" altLang="zh-CN" sz="100" dirty="0"/>
              <a:t>www.1ppt.com/moban/     </a:t>
            </a:r>
            <a:r>
              <a:rPr lang="zh-CN" altLang="en-US" sz="100" dirty="0"/>
              <a:t>行业</a:t>
            </a:r>
            <a:r>
              <a:rPr lang="en-US" altLang="zh-CN" sz="100" dirty="0"/>
              <a:t>PPT</a:t>
            </a:r>
            <a:r>
              <a:rPr lang="zh-CN" altLang="en-US" sz="100" dirty="0"/>
              <a:t>模板：</a:t>
            </a:r>
            <a:r>
              <a:rPr lang="en-US" altLang="zh-CN" sz="100" dirty="0"/>
              <a:t>www.1ppt.com/hangye/ </a:t>
            </a:r>
          </a:p>
          <a:p>
            <a:pPr lvl="0"/>
            <a:r>
              <a:rPr lang="zh-CN" altLang="en-US" sz="100" dirty="0"/>
              <a:t>节日</a:t>
            </a:r>
            <a:r>
              <a:rPr lang="en-US" altLang="zh-CN" sz="100" dirty="0"/>
              <a:t>PPT</a:t>
            </a:r>
            <a:r>
              <a:rPr lang="zh-CN" altLang="en-US" sz="100" dirty="0"/>
              <a:t>模板：</a:t>
            </a:r>
            <a:r>
              <a:rPr lang="en-US" altLang="zh-CN" sz="100" dirty="0"/>
              <a:t>www.1ppt.com/jieri/           PPT</a:t>
            </a:r>
            <a:r>
              <a:rPr lang="zh-CN" altLang="en-US" sz="100" dirty="0"/>
              <a:t>素材下载：</a:t>
            </a:r>
            <a:r>
              <a:rPr lang="en-US" altLang="zh-CN" sz="100" dirty="0"/>
              <a:t>www.1ppt.com/sucai/</a:t>
            </a:r>
          </a:p>
          <a:p>
            <a:pPr lvl="0"/>
            <a:r>
              <a:rPr lang="en-US" altLang="zh-CN" sz="100" dirty="0"/>
              <a:t>PPT</a:t>
            </a:r>
            <a:r>
              <a:rPr lang="zh-CN" altLang="en-US" sz="100" dirty="0"/>
              <a:t>背景图片：</a:t>
            </a:r>
            <a:r>
              <a:rPr lang="en-US" altLang="zh-CN" sz="100" dirty="0"/>
              <a:t>www.1ppt.com/beijing/      PPT</a:t>
            </a:r>
            <a:r>
              <a:rPr lang="zh-CN" altLang="en-US" sz="100" dirty="0"/>
              <a:t>图表下载：</a:t>
            </a:r>
            <a:r>
              <a:rPr lang="en-US" altLang="zh-CN" sz="100" dirty="0"/>
              <a:t>www.1ppt.com/tubiao/      </a:t>
            </a:r>
          </a:p>
          <a:p>
            <a:pPr lvl="0"/>
            <a:r>
              <a:rPr lang="zh-CN" altLang="en-US" sz="100" dirty="0"/>
              <a:t>优秀</a:t>
            </a:r>
            <a:r>
              <a:rPr lang="en-US" altLang="zh-CN" sz="100" dirty="0"/>
              <a:t>PPT</a:t>
            </a:r>
            <a:r>
              <a:rPr lang="zh-CN" altLang="en-US" sz="100" dirty="0"/>
              <a:t>下载：</a:t>
            </a:r>
            <a:r>
              <a:rPr lang="en-US" altLang="zh-CN" sz="100" dirty="0"/>
              <a:t>www.1ppt.com/xiazai/        PPT</a:t>
            </a:r>
            <a:r>
              <a:rPr lang="zh-CN" altLang="en-US" sz="100" dirty="0"/>
              <a:t>教程： </a:t>
            </a:r>
            <a:r>
              <a:rPr lang="en-US" altLang="zh-CN" sz="100" dirty="0"/>
              <a:t>www.1ppt.com/powerpoint/      </a:t>
            </a:r>
          </a:p>
          <a:p>
            <a:pPr lvl="0"/>
            <a:r>
              <a:rPr lang="en-US" altLang="zh-CN" sz="100" dirty="0"/>
              <a:t>Word</a:t>
            </a:r>
            <a:r>
              <a:rPr lang="zh-CN" altLang="en-US" sz="100" dirty="0"/>
              <a:t>教程： </a:t>
            </a:r>
            <a:r>
              <a:rPr lang="en-US" altLang="zh-CN" sz="100" dirty="0"/>
              <a:t>www.1ppt.com/word/              Excel</a:t>
            </a:r>
            <a:r>
              <a:rPr lang="zh-CN" altLang="en-US" sz="100" dirty="0"/>
              <a:t>教程：</a:t>
            </a:r>
            <a:r>
              <a:rPr lang="en-US" altLang="zh-CN" sz="100" dirty="0"/>
              <a:t>www.1ppt.com/excel/  </a:t>
            </a:r>
          </a:p>
          <a:p>
            <a:pPr lvl="0"/>
            <a:r>
              <a:rPr lang="zh-CN" altLang="en-US" sz="100" dirty="0"/>
              <a:t>资料下载：</a:t>
            </a:r>
            <a:r>
              <a:rPr lang="en-US" altLang="zh-CN" sz="100" dirty="0"/>
              <a:t>www.1ppt.com/ziliao/                PPT</a:t>
            </a:r>
            <a:r>
              <a:rPr lang="zh-CN" altLang="en-US" sz="100" dirty="0"/>
              <a:t>课件下载：</a:t>
            </a:r>
            <a:r>
              <a:rPr lang="en-US" altLang="zh-CN" sz="100" dirty="0"/>
              <a:t>www.1ppt.com/kejian/ </a:t>
            </a:r>
          </a:p>
          <a:p>
            <a:pPr lvl="0"/>
            <a:r>
              <a:rPr lang="zh-CN" altLang="en-US" sz="100" dirty="0"/>
              <a:t>范文下载：</a:t>
            </a:r>
            <a:r>
              <a:rPr lang="en-US" altLang="zh-CN" sz="100" dirty="0"/>
              <a:t>www.1ppt.com/fanwen/             </a:t>
            </a:r>
            <a:r>
              <a:rPr lang="zh-CN" altLang="en-US" sz="100" dirty="0"/>
              <a:t>试卷下载：</a:t>
            </a:r>
            <a:r>
              <a:rPr lang="en-US" altLang="zh-CN" sz="100" dirty="0"/>
              <a:t>www.1ppt.com/shiti/  </a:t>
            </a:r>
          </a:p>
          <a:p>
            <a:pPr lvl="0"/>
            <a:r>
              <a:rPr lang="zh-CN" altLang="en-US" sz="100" dirty="0"/>
              <a:t>教案下载：</a:t>
            </a:r>
            <a:r>
              <a:rPr lang="en-US" altLang="zh-CN" sz="100" dirty="0"/>
              <a:t>www.1ppt.com/jiaoan/  </a:t>
            </a:r>
          </a:p>
          <a:p>
            <a:pPr lvl="0"/>
            <a:r>
              <a:rPr lang="en-US" altLang="zh-CN" sz="100" dirty="0"/>
              <a:t> </a:t>
            </a:r>
            <a:endParaRPr lang="zh-CN" altLang="en-US" sz="1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93204"/>
            <a:ext cx="5832648" cy="699809"/>
          </a:xfrm>
        </p:spPr>
        <p:style>
          <a:lnRef idx="1">
            <a:schemeClr val="dk1"/>
          </a:lnRef>
          <a:fillRef idx="3">
            <a:schemeClr val="dk1"/>
          </a:fillRef>
          <a:effectRef idx="2">
            <a:schemeClr val="dk1"/>
          </a:effectRef>
          <a:fontRef idx="minor">
            <a:schemeClr val="lt1"/>
          </a:fontRef>
        </p:style>
        <p:txBody>
          <a:bodyPr>
            <a:normAutofit fontScale="90000"/>
          </a:bodyPr>
          <a:lstStyle/>
          <a:p>
            <a:r>
              <a:rPr lang="en-US" altLang="zh-CN" b="1" dirty="0" smtClean="0">
                <a:solidFill>
                  <a:srgbClr val="FFFF00"/>
                </a:solidFill>
              </a:rPr>
              <a:t>1</a:t>
            </a:r>
            <a:r>
              <a:rPr lang="zh-CN" altLang="en-US" b="1" dirty="0" smtClean="0">
                <a:solidFill>
                  <a:srgbClr val="FFFF00"/>
                </a:solidFill>
              </a:rPr>
              <a:t>、安全警示标志的含义</a:t>
            </a:r>
            <a:endParaRPr lang="zh-CN" altLang="en-US" dirty="0">
              <a:solidFill>
                <a:srgbClr val="FFFF00"/>
              </a:solidFill>
            </a:endParaRPr>
          </a:p>
        </p:txBody>
      </p:sp>
      <p:sp>
        <p:nvSpPr>
          <p:cNvPr id="5" name="圆角矩形 4"/>
          <p:cNvSpPr/>
          <p:nvPr/>
        </p:nvSpPr>
        <p:spPr>
          <a:xfrm>
            <a:off x="467544" y="1057300"/>
            <a:ext cx="8208912" cy="4464496"/>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00"/>
              </a:buClr>
              <a:buFont typeface="Wingdings" panose="05000000000000000000" pitchFamily="2" charset="2"/>
              <a:buChar char="l"/>
            </a:pPr>
            <a:r>
              <a:rPr lang="zh-CN" altLang="en-US" sz="3200" b="1" dirty="0" smtClean="0">
                <a:solidFill>
                  <a:srgbClr val="FF0000"/>
                </a:solidFill>
              </a:rPr>
              <a:t>禁止标志</a:t>
            </a:r>
            <a:r>
              <a:rPr lang="zh-CN" altLang="en-US" sz="3200" b="1" dirty="0" smtClean="0">
                <a:solidFill>
                  <a:schemeClr val="tx1"/>
                </a:solidFill>
              </a:rPr>
              <a:t>：不准或制止人们不安全行动的图形标志。</a:t>
            </a:r>
          </a:p>
          <a:p>
            <a:pPr>
              <a:buClr>
                <a:srgbClr val="FFFF00"/>
              </a:buClr>
              <a:buFont typeface="Wingdings" panose="05000000000000000000" pitchFamily="2" charset="2"/>
              <a:buChar char="l"/>
            </a:pPr>
            <a:r>
              <a:rPr lang="zh-CN" altLang="en-US" sz="3200" b="1" dirty="0" smtClean="0">
                <a:solidFill>
                  <a:srgbClr val="FF0000"/>
                </a:solidFill>
              </a:rPr>
              <a:t>警告标志</a:t>
            </a:r>
            <a:r>
              <a:rPr lang="zh-CN" altLang="en-US" sz="3200" b="1" dirty="0" smtClean="0">
                <a:solidFill>
                  <a:schemeClr val="tx1"/>
                </a:solidFill>
              </a:rPr>
              <a:t>：提醒人们对周围环境引起注意的图形  标志。</a:t>
            </a:r>
          </a:p>
          <a:p>
            <a:pPr>
              <a:buClr>
                <a:srgbClr val="FFFF00"/>
              </a:buClr>
              <a:buFont typeface="Wingdings" panose="05000000000000000000" pitchFamily="2" charset="2"/>
              <a:buChar char="l"/>
            </a:pPr>
            <a:r>
              <a:rPr lang="zh-CN" altLang="en-US" sz="3200" b="1" dirty="0" smtClean="0">
                <a:solidFill>
                  <a:srgbClr val="FF0000"/>
                </a:solidFill>
              </a:rPr>
              <a:t>指令标志</a:t>
            </a:r>
            <a:r>
              <a:rPr lang="zh-CN" altLang="en-US" sz="3200" b="1" dirty="0" smtClean="0">
                <a:solidFill>
                  <a:schemeClr val="tx1"/>
                </a:solidFill>
              </a:rPr>
              <a:t>：强制人们必须遵守某项规定。做出某种动作或采用防范措施的图形标志。</a:t>
            </a:r>
          </a:p>
          <a:p>
            <a:pPr>
              <a:buClr>
                <a:srgbClr val="FFFF00"/>
              </a:buClr>
              <a:buFont typeface="Wingdings" panose="05000000000000000000" pitchFamily="2" charset="2"/>
              <a:buChar char="l"/>
            </a:pPr>
            <a:r>
              <a:rPr lang="zh-CN" altLang="en-US" sz="3200" b="1" dirty="0" smtClean="0">
                <a:solidFill>
                  <a:srgbClr val="FF0000"/>
                </a:solidFill>
              </a:rPr>
              <a:t>提示标志</a:t>
            </a:r>
            <a:r>
              <a:rPr lang="zh-CN" altLang="en-US" sz="3200" b="1" dirty="0" smtClean="0">
                <a:solidFill>
                  <a:schemeClr val="tx1"/>
                </a:solidFill>
              </a:rPr>
              <a:t>：向人们提供某种信息的图形标志。</a:t>
            </a: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54</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up)">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up)">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up)">
                                      <p:cBhvr>
                                        <p:cTn id="3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3408472" y="142856"/>
            <a:ext cx="5164056" cy="571504"/>
          </a:xfrm>
          <a:solidFill>
            <a:srgbClr val="FF0000"/>
          </a:solidFill>
        </p:spPr>
        <p:txBody>
          <a:bodyPr>
            <a:normAutofit fontScale="90000"/>
          </a:bodyPr>
          <a:lstStyle/>
          <a:p>
            <a:pPr eaLnBrk="1" hangingPunct="1">
              <a:defRPr/>
            </a:pPr>
            <a:r>
              <a:rPr lang="zh-CN" altLang="en-US" sz="3600" b="1" dirty="0" smtClean="0">
                <a:solidFill>
                  <a:schemeClr val="bg1"/>
                </a:solidFill>
              </a:rPr>
              <a:t>禁  止  标  志</a:t>
            </a:r>
          </a:p>
        </p:txBody>
      </p:sp>
      <p:grpSp>
        <p:nvGrpSpPr>
          <p:cNvPr id="66" name="组合 65"/>
          <p:cNvGrpSpPr/>
          <p:nvPr/>
        </p:nvGrpSpPr>
        <p:grpSpPr>
          <a:xfrm>
            <a:off x="571472" y="785798"/>
            <a:ext cx="8001056" cy="4857764"/>
            <a:chOff x="666526" y="1172212"/>
            <a:chExt cx="7360221" cy="4156604"/>
          </a:xfrm>
        </p:grpSpPr>
        <p:pic>
          <p:nvPicPr>
            <p:cNvPr id="41987" name="Picture 4" descr="[点击114次]"/>
            <p:cNvPicPr>
              <a:picLocks noChangeAspect="1" noChangeArrowheads="1"/>
            </p:cNvPicPr>
            <p:nvPr/>
          </p:nvPicPr>
          <p:blipFill>
            <a:blip r:embed="rId2" cstate="print"/>
            <a:srcRect/>
            <a:stretch>
              <a:fillRect/>
            </a:stretch>
          </p:blipFill>
          <p:spPr bwMode="auto">
            <a:xfrm>
              <a:off x="666526" y="1172212"/>
              <a:ext cx="982662" cy="952500"/>
            </a:xfrm>
            <a:prstGeom prst="rect">
              <a:avLst/>
            </a:prstGeom>
            <a:noFill/>
            <a:ln w="9525">
              <a:noFill/>
              <a:miter lim="800000"/>
              <a:headEnd/>
              <a:tailEnd/>
            </a:ln>
          </p:spPr>
        </p:pic>
        <p:pic>
          <p:nvPicPr>
            <p:cNvPr id="41988" name="Picture 5" descr="[点击77次]"/>
            <p:cNvPicPr>
              <a:picLocks noChangeAspect="1" noChangeArrowheads="1"/>
            </p:cNvPicPr>
            <p:nvPr/>
          </p:nvPicPr>
          <p:blipFill>
            <a:blip r:embed="rId3" cstate="print"/>
            <a:srcRect/>
            <a:stretch>
              <a:fillRect/>
            </a:stretch>
          </p:blipFill>
          <p:spPr bwMode="auto">
            <a:xfrm>
              <a:off x="1919063" y="1201316"/>
              <a:ext cx="971550" cy="952500"/>
            </a:xfrm>
            <a:prstGeom prst="rect">
              <a:avLst/>
            </a:prstGeom>
            <a:noFill/>
            <a:ln w="9525">
              <a:noFill/>
              <a:miter lim="800000"/>
              <a:headEnd/>
              <a:tailEnd/>
            </a:ln>
          </p:spPr>
        </p:pic>
        <p:pic>
          <p:nvPicPr>
            <p:cNvPr id="41989" name="Picture 6" descr="[点击54次]"/>
            <p:cNvPicPr>
              <a:picLocks noChangeAspect="1" noChangeArrowheads="1"/>
            </p:cNvPicPr>
            <p:nvPr/>
          </p:nvPicPr>
          <p:blipFill>
            <a:blip r:embed="rId4" cstate="print"/>
            <a:srcRect/>
            <a:stretch>
              <a:fillRect/>
            </a:stretch>
          </p:blipFill>
          <p:spPr bwMode="auto">
            <a:xfrm>
              <a:off x="3170014" y="1201316"/>
              <a:ext cx="982663" cy="952500"/>
            </a:xfrm>
            <a:prstGeom prst="rect">
              <a:avLst/>
            </a:prstGeom>
            <a:noFill/>
            <a:ln w="9525">
              <a:noFill/>
              <a:miter lim="800000"/>
              <a:headEnd/>
              <a:tailEnd/>
            </a:ln>
          </p:spPr>
        </p:pic>
        <p:pic>
          <p:nvPicPr>
            <p:cNvPr id="41990" name="Picture 7" descr="[点击42次]"/>
            <p:cNvPicPr>
              <a:picLocks noChangeAspect="1" noChangeArrowheads="1"/>
            </p:cNvPicPr>
            <p:nvPr/>
          </p:nvPicPr>
          <p:blipFill>
            <a:blip r:embed="rId5" cstate="print"/>
            <a:srcRect/>
            <a:stretch>
              <a:fillRect/>
            </a:stretch>
          </p:blipFill>
          <p:spPr bwMode="auto">
            <a:xfrm>
              <a:off x="4427984" y="1201316"/>
              <a:ext cx="971550" cy="952500"/>
            </a:xfrm>
            <a:prstGeom prst="rect">
              <a:avLst/>
            </a:prstGeom>
            <a:noFill/>
            <a:ln w="9525">
              <a:noFill/>
              <a:miter lim="800000"/>
              <a:headEnd/>
              <a:tailEnd/>
            </a:ln>
          </p:spPr>
        </p:pic>
        <p:pic>
          <p:nvPicPr>
            <p:cNvPr id="41991" name="Picture 8" descr="[点击39次]"/>
            <p:cNvPicPr>
              <a:picLocks noChangeAspect="1" noChangeArrowheads="1"/>
            </p:cNvPicPr>
            <p:nvPr/>
          </p:nvPicPr>
          <p:blipFill>
            <a:blip r:embed="rId6" cstate="print"/>
            <a:srcRect/>
            <a:stretch>
              <a:fillRect/>
            </a:stretch>
          </p:blipFill>
          <p:spPr bwMode="auto">
            <a:xfrm>
              <a:off x="5724128" y="1201316"/>
              <a:ext cx="993775" cy="952500"/>
            </a:xfrm>
            <a:prstGeom prst="rect">
              <a:avLst/>
            </a:prstGeom>
            <a:noFill/>
            <a:ln w="9525">
              <a:noFill/>
              <a:miter lim="800000"/>
              <a:headEnd/>
              <a:tailEnd/>
            </a:ln>
          </p:spPr>
        </p:pic>
        <p:pic>
          <p:nvPicPr>
            <p:cNvPr id="41992" name="Picture 9" descr="[点击34次]"/>
            <p:cNvPicPr>
              <a:picLocks noChangeAspect="1" noChangeArrowheads="1"/>
            </p:cNvPicPr>
            <p:nvPr/>
          </p:nvPicPr>
          <p:blipFill>
            <a:blip r:embed="rId7" cstate="print"/>
            <a:srcRect/>
            <a:stretch>
              <a:fillRect/>
            </a:stretch>
          </p:blipFill>
          <p:spPr bwMode="auto">
            <a:xfrm>
              <a:off x="7020272" y="1201316"/>
              <a:ext cx="1006475" cy="952500"/>
            </a:xfrm>
            <a:prstGeom prst="rect">
              <a:avLst/>
            </a:prstGeom>
            <a:noFill/>
            <a:ln w="9525">
              <a:noFill/>
              <a:miter lim="800000"/>
              <a:headEnd/>
              <a:tailEnd/>
            </a:ln>
          </p:spPr>
        </p:pic>
        <p:pic>
          <p:nvPicPr>
            <p:cNvPr id="41993" name="Picture 10" descr="[点击39次]"/>
            <p:cNvPicPr>
              <a:picLocks noChangeAspect="1" noChangeArrowheads="1"/>
            </p:cNvPicPr>
            <p:nvPr/>
          </p:nvPicPr>
          <p:blipFill>
            <a:blip r:embed="rId8" cstate="print"/>
            <a:srcRect/>
            <a:stretch>
              <a:fillRect/>
            </a:stretch>
          </p:blipFill>
          <p:spPr bwMode="auto">
            <a:xfrm>
              <a:off x="668113" y="2280816"/>
              <a:ext cx="954088" cy="825500"/>
            </a:xfrm>
            <a:prstGeom prst="rect">
              <a:avLst/>
            </a:prstGeom>
            <a:noFill/>
            <a:ln w="9525">
              <a:noFill/>
              <a:miter lim="800000"/>
              <a:headEnd/>
              <a:tailEnd/>
            </a:ln>
          </p:spPr>
        </p:pic>
        <p:pic>
          <p:nvPicPr>
            <p:cNvPr id="41994" name="Picture 11" descr="[点击31次]"/>
            <p:cNvPicPr>
              <a:picLocks noChangeAspect="1" noChangeArrowheads="1"/>
            </p:cNvPicPr>
            <p:nvPr/>
          </p:nvPicPr>
          <p:blipFill>
            <a:blip r:embed="rId9" cstate="print"/>
            <a:srcRect/>
            <a:stretch>
              <a:fillRect/>
            </a:stretch>
          </p:blipFill>
          <p:spPr bwMode="auto">
            <a:xfrm>
              <a:off x="1941288" y="2280816"/>
              <a:ext cx="954088" cy="825500"/>
            </a:xfrm>
            <a:prstGeom prst="rect">
              <a:avLst/>
            </a:prstGeom>
            <a:noFill/>
            <a:ln w="9525">
              <a:noFill/>
              <a:miter lim="800000"/>
              <a:headEnd/>
              <a:tailEnd/>
            </a:ln>
          </p:spPr>
        </p:pic>
        <p:pic>
          <p:nvPicPr>
            <p:cNvPr id="41995" name="Picture 12" descr="[点击42次]"/>
            <p:cNvPicPr>
              <a:picLocks noChangeAspect="1" noChangeArrowheads="1"/>
            </p:cNvPicPr>
            <p:nvPr/>
          </p:nvPicPr>
          <p:blipFill>
            <a:blip r:embed="rId10" cstate="print"/>
            <a:srcRect/>
            <a:stretch>
              <a:fillRect/>
            </a:stretch>
          </p:blipFill>
          <p:spPr bwMode="auto">
            <a:xfrm>
              <a:off x="3195413" y="2280816"/>
              <a:ext cx="966788" cy="825500"/>
            </a:xfrm>
            <a:prstGeom prst="rect">
              <a:avLst/>
            </a:prstGeom>
            <a:noFill/>
            <a:ln w="9525">
              <a:noFill/>
              <a:miter lim="800000"/>
              <a:headEnd/>
              <a:tailEnd/>
            </a:ln>
          </p:spPr>
        </p:pic>
        <p:pic>
          <p:nvPicPr>
            <p:cNvPr id="41996" name="Picture 13" descr="[点击42次]"/>
            <p:cNvPicPr>
              <a:picLocks noChangeAspect="1" noChangeArrowheads="1"/>
            </p:cNvPicPr>
            <p:nvPr/>
          </p:nvPicPr>
          <p:blipFill>
            <a:blip r:embed="rId11" cstate="print"/>
            <a:srcRect/>
            <a:stretch>
              <a:fillRect/>
            </a:stretch>
          </p:blipFill>
          <p:spPr bwMode="auto">
            <a:xfrm>
              <a:off x="4468588" y="2280816"/>
              <a:ext cx="966788" cy="825500"/>
            </a:xfrm>
            <a:prstGeom prst="rect">
              <a:avLst/>
            </a:prstGeom>
            <a:noFill/>
            <a:ln w="9525">
              <a:noFill/>
              <a:miter lim="800000"/>
              <a:headEnd/>
              <a:tailEnd/>
            </a:ln>
          </p:spPr>
        </p:pic>
        <p:pic>
          <p:nvPicPr>
            <p:cNvPr id="41997" name="Picture 14" descr="[点击43次]"/>
            <p:cNvPicPr>
              <a:picLocks noChangeAspect="1" noChangeArrowheads="1"/>
            </p:cNvPicPr>
            <p:nvPr/>
          </p:nvPicPr>
          <p:blipFill>
            <a:blip r:embed="rId12" cstate="print"/>
            <a:srcRect/>
            <a:stretch>
              <a:fillRect/>
            </a:stretch>
          </p:blipFill>
          <p:spPr bwMode="auto">
            <a:xfrm>
              <a:off x="5743352" y="2280816"/>
              <a:ext cx="966787" cy="825500"/>
            </a:xfrm>
            <a:prstGeom prst="rect">
              <a:avLst/>
            </a:prstGeom>
            <a:noFill/>
            <a:ln w="9525">
              <a:noFill/>
              <a:miter lim="800000"/>
              <a:headEnd/>
              <a:tailEnd/>
            </a:ln>
          </p:spPr>
        </p:pic>
        <p:pic>
          <p:nvPicPr>
            <p:cNvPr id="41998" name="Picture 15" descr="[点击39次]"/>
            <p:cNvPicPr>
              <a:picLocks noChangeAspect="1" noChangeArrowheads="1"/>
            </p:cNvPicPr>
            <p:nvPr/>
          </p:nvPicPr>
          <p:blipFill>
            <a:blip r:embed="rId13" cstate="print"/>
            <a:srcRect/>
            <a:stretch>
              <a:fillRect/>
            </a:stretch>
          </p:blipFill>
          <p:spPr bwMode="auto">
            <a:xfrm>
              <a:off x="7016527" y="2280816"/>
              <a:ext cx="966787" cy="825500"/>
            </a:xfrm>
            <a:prstGeom prst="rect">
              <a:avLst/>
            </a:prstGeom>
            <a:noFill/>
            <a:ln w="9525">
              <a:noFill/>
              <a:miter lim="800000"/>
              <a:headEnd/>
              <a:tailEnd/>
            </a:ln>
          </p:spPr>
        </p:pic>
        <p:pic>
          <p:nvPicPr>
            <p:cNvPr id="41999" name="Picture 16" descr="[点击35次]"/>
            <p:cNvPicPr>
              <a:picLocks noChangeAspect="1" noChangeArrowheads="1"/>
            </p:cNvPicPr>
            <p:nvPr/>
          </p:nvPicPr>
          <p:blipFill>
            <a:blip r:embed="rId14" cstate="print"/>
            <a:srcRect/>
            <a:stretch>
              <a:fillRect/>
            </a:stretch>
          </p:blipFill>
          <p:spPr bwMode="auto">
            <a:xfrm>
              <a:off x="668113" y="3296816"/>
              <a:ext cx="977900" cy="825500"/>
            </a:xfrm>
            <a:prstGeom prst="rect">
              <a:avLst/>
            </a:prstGeom>
            <a:noFill/>
            <a:ln w="9525">
              <a:noFill/>
              <a:miter lim="800000"/>
              <a:headEnd/>
              <a:tailEnd/>
            </a:ln>
          </p:spPr>
        </p:pic>
        <p:pic>
          <p:nvPicPr>
            <p:cNvPr id="42000" name="Picture 17" descr="[点击37次]"/>
            <p:cNvPicPr>
              <a:picLocks noChangeAspect="1" noChangeArrowheads="1"/>
            </p:cNvPicPr>
            <p:nvPr/>
          </p:nvPicPr>
          <p:blipFill>
            <a:blip r:embed="rId15" cstate="print"/>
            <a:srcRect/>
            <a:stretch>
              <a:fillRect/>
            </a:stretch>
          </p:blipFill>
          <p:spPr bwMode="auto">
            <a:xfrm>
              <a:off x="1946051" y="3296816"/>
              <a:ext cx="966787" cy="825500"/>
            </a:xfrm>
            <a:prstGeom prst="rect">
              <a:avLst/>
            </a:prstGeom>
            <a:noFill/>
            <a:ln w="9525">
              <a:noFill/>
              <a:miter lim="800000"/>
              <a:headEnd/>
              <a:tailEnd/>
            </a:ln>
          </p:spPr>
        </p:pic>
        <p:pic>
          <p:nvPicPr>
            <p:cNvPr id="42001" name="Picture 18" descr="[点击42次]"/>
            <p:cNvPicPr>
              <a:picLocks noChangeAspect="1" noChangeArrowheads="1"/>
            </p:cNvPicPr>
            <p:nvPr/>
          </p:nvPicPr>
          <p:blipFill>
            <a:blip r:embed="rId16" cstate="print"/>
            <a:srcRect/>
            <a:stretch>
              <a:fillRect/>
            </a:stretch>
          </p:blipFill>
          <p:spPr bwMode="auto">
            <a:xfrm>
              <a:off x="3214463" y="3296816"/>
              <a:ext cx="966788" cy="825500"/>
            </a:xfrm>
            <a:prstGeom prst="rect">
              <a:avLst/>
            </a:prstGeom>
            <a:noFill/>
            <a:ln w="9525">
              <a:noFill/>
              <a:miter lim="800000"/>
              <a:headEnd/>
              <a:tailEnd/>
            </a:ln>
          </p:spPr>
        </p:pic>
        <p:pic>
          <p:nvPicPr>
            <p:cNvPr id="42002" name="Picture 19" descr="[点击35次]"/>
            <p:cNvPicPr>
              <a:picLocks noChangeAspect="1" noChangeArrowheads="1"/>
            </p:cNvPicPr>
            <p:nvPr/>
          </p:nvPicPr>
          <p:blipFill>
            <a:blip r:embed="rId17" cstate="print"/>
            <a:srcRect/>
            <a:stretch>
              <a:fillRect/>
            </a:stretch>
          </p:blipFill>
          <p:spPr bwMode="auto">
            <a:xfrm>
              <a:off x="4481288" y="3296816"/>
              <a:ext cx="977900" cy="825500"/>
            </a:xfrm>
            <a:prstGeom prst="rect">
              <a:avLst/>
            </a:prstGeom>
            <a:noFill/>
            <a:ln w="9525">
              <a:noFill/>
              <a:miter lim="800000"/>
              <a:headEnd/>
              <a:tailEnd/>
            </a:ln>
          </p:spPr>
        </p:pic>
        <p:pic>
          <p:nvPicPr>
            <p:cNvPr id="42003" name="Picture 20" descr="[点击29次]"/>
            <p:cNvPicPr>
              <a:picLocks noChangeAspect="1" noChangeArrowheads="1"/>
            </p:cNvPicPr>
            <p:nvPr/>
          </p:nvPicPr>
          <p:blipFill>
            <a:blip r:embed="rId18" cstate="print"/>
            <a:srcRect/>
            <a:stretch>
              <a:fillRect/>
            </a:stretch>
          </p:blipFill>
          <p:spPr bwMode="auto">
            <a:xfrm>
              <a:off x="5759226" y="3296816"/>
              <a:ext cx="968375" cy="825500"/>
            </a:xfrm>
            <a:prstGeom prst="rect">
              <a:avLst/>
            </a:prstGeom>
            <a:noFill/>
            <a:ln w="9525">
              <a:noFill/>
              <a:miter lim="800000"/>
              <a:headEnd/>
              <a:tailEnd/>
            </a:ln>
          </p:spPr>
        </p:pic>
        <p:pic>
          <p:nvPicPr>
            <p:cNvPr id="42004" name="Picture 21" descr="[点击29次]"/>
            <p:cNvPicPr>
              <a:picLocks noChangeAspect="1" noChangeArrowheads="1"/>
            </p:cNvPicPr>
            <p:nvPr/>
          </p:nvPicPr>
          <p:blipFill>
            <a:blip r:embed="rId19" cstate="print"/>
            <a:srcRect/>
            <a:stretch>
              <a:fillRect/>
            </a:stretch>
          </p:blipFill>
          <p:spPr bwMode="auto">
            <a:xfrm>
              <a:off x="7027639" y="3296816"/>
              <a:ext cx="955675" cy="825500"/>
            </a:xfrm>
            <a:prstGeom prst="rect">
              <a:avLst/>
            </a:prstGeom>
            <a:noFill/>
            <a:ln w="9525">
              <a:noFill/>
              <a:miter lim="800000"/>
              <a:headEnd/>
              <a:tailEnd/>
            </a:ln>
          </p:spPr>
        </p:pic>
        <p:pic>
          <p:nvPicPr>
            <p:cNvPr id="42005" name="Picture 22" descr="[点击26次]"/>
            <p:cNvPicPr>
              <a:picLocks noChangeAspect="1" noChangeArrowheads="1"/>
            </p:cNvPicPr>
            <p:nvPr/>
          </p:nvPicPr>
          <p:blipFill>
            <a:blip r:embed="rId20" cstate="print"/>
            <a:srcRect/>
            <a:stretch>
              <a:fillRect/>
            </a:stretch>
          </p:blipFill>
          <p:spPr bwMode="auto">
            <a:xfrm>
              <a:off x="668113" y="4376316"/>
              <a:ext cx="966788" cy="952500"/>
            </a:xfrm>
            <a:prstGeom prst="rect">
              <a:avLst/>
            </a:prstGeom>
            <a:noFill/>
            <a:ln w="9525">
              <a:noFill/>
              <a:miter lim="800000"/>
              <a:headEnd/>
              <a:tailEnd/>
            </a:ln>
          </p:spPr>
        </p:pic>
        <p:pic>
          <p:nvPicPr>
            <p:cNvPr id="42006" name="Picture 23" descr="[点击27次]"/>
            <p:cNvPicPr>
              <a:picLocks noChangeAspect="1" noChangeArrowheads="1"/>
            </p:cNvPicPr>
            <p:nvPr/>
          </p:nvPicPr>
          <p:blipFill>
            <a:blip r:embed="rId21" cstate="print"/>
            <a:srcRect/>
            <a:stretch>
              <a:fillRect/>
            </a:stretch>
          </p:blipFill>
          <p:spPr bwMode="auto">
            <a:xfrm>
              <a:off x="1934939" y="4376316"/>
              <a:ext cx="968375" cy="952500"/>
            </a:xfrm>
            <a:prstGeom prst="rect">
              <a:avLst/>
            </a:prstGeom>
            <a:noFill/>
            <a:ln w="9525">
              <a:noFill/>
              <a:miter lim="800000"/>
              <a:headEnd/>
              <a:tailEnd/>
            </a:ln>
          </p:spPr>
        </p:pic>
        <p:pic>
          <p:nvPicPr>
            <p:cNvPr id="42007" name="Picture 24" descr="[点击24次]"/>
            <p:cNvPicPr>
              <a:picLocks noChangeAspect="1" noChangeArrowheads="1"/>
            </p:cNvPicPr>
            <p:nvPr/>
          </p:nvPicPr>
          <p:blipFill>
            <a:blip r:embed="rId22" cstate="print"/>
            <a:srcRect/>
            <a:stretch>
              <a:fillRect/>
            </a:stretch>
          </p:blipFill>
          <p:spPr bwMode="auto">
            <a:xfrm>
              <a:off x="3201764" y="4376316"/>
              <a:ext cx="1001713" cy="952500"/>
            </a:xfrm>
            <a:prstGeom prst="rect">
              <a:avLst/>
            </a:prstGeom>
            <a:noFill/>
            <a:ln w="9525">
              <a:noFill/>
              <a:miter lim="800000"/>
              <a:headEnd/>
              <a:tailEnd/>
            </a:ln>
          </p:spPr>
        </p:pic>
        <p:pic>
          <p:nvPicPr>
            <p:cNvPr id="42008" name="Picture 25" descr="[点击25次]"/>
            <p:cNvPicPr>
              <a:picLocks noChangeAspect="1" noChangeArrowheads="1"/>
            </p:cNvPicPr>
            <p:nvPr/>
          </p:nvPicPr>
          <p:blipFill>
            <a:blip r:embed="rId23" cstate="print"/>
            <a:srcRect/>
            <a:stretch>
              <a:fillRect/>
            </a:stretch>
          </p:blipFill>
          <p:spPr bwMode="auto">
            <a:xfrm>
              <a:off x="4503513" y="4376316"/>
              <a:ext cx="979488" cy="952500"/>
            </a:xfrm>
            <a:prstGeom prst="rect">
              <a:avLst/>
            </a:prstGeom>
            <a:noFill/>
            <a:ln w="9525">
              <a:noFill/>
              <a:miter lim="800000"/>
              <a:headEnd/>
              <a:tailEnd/>
            </a:ln>
          </p:spPr>
        </p:pic>
        <p:pic>
          <p:nvPicPr>
            <p:cNvPr id="42009" name="Picture 26" descr="[点击28次]"/>
            <p:cNvPicPr>
              <a:picLocks noChangeAspect="1" noChangeArrowheads="1"/>
            </p:cNvPicPr>
            <p:nvPr/>
          </p:nvPicPr>
          <p:blipFill>
            <a:blip r:embed="rId24" cstate="print"/>
            <a:srcRect/>
            <a:stretch>
              <a:fillRect/>
            </a:stretch>
          </p:blipFill>
          <p:spPr bwMode="auto">
            <a:xfrm>
              <a:off x="5784627" y="4376316"/>
              <a:ext cx="979487" cy="952500"/>
            </a:xfrm>
            <a:prstGeom prst="rect">
              <a:avLst/>
            </a:prstGeom>
            <a:noFill/>
            <a:ln w="9525">
              <a:noFill/>
              <a:miter lim="800000"/>
              <a:headEnd/>
              <a:tailEnd/>
            </a:ln>
          </p:spPr>
        </p:pic>
      </p:grpSp>
      <p:sp>
        <p:nvSpPr>
          <p:cNvPr id="27" name="标题 1"/>
          <p:cNvSpPr txBox="1"/>
          <p:nvPr/>
        </p:nvSpPr>
        <p:spPr>
          <a:xfrm>
            <a:off x="83408" y="71418"/>
            <a:ext cx="3059832" cy="642922"/>
          </a:xfrm>
          <a:prstGeom prst="rect">
            <a:avLst/>
          </a:prstGeom>
        </p:spPr>
        <p:style>
          <a:lnRef idx="1">
            <a:schemeClr val="dk1"/>
          </a:lnRef>
          <a:fillRef idx="3">
            <a:schemeClr val="dk1"/>
          </a:fillRef>
          <a:effectRef idx="2">
            <a:schemeClr val="dk1"/>
          </a:effectRef>
          <a:fontRef idx="minor">
            <a:schemeClr val="lt1"/>
          </a:fontRef>
        </p:style>
        <p:txBody>
          <a:bodyPr>
            <a:normAutofit fontScale="90000" lnSpcReduction="10000"/>
          </a:bodyPr>
          <a:lstStyle/>
          <a:p>
            <a:pPr marL="0" marR="0" lvl="0" indent="0" algn="ctr" defTabSz="914400" rtl="0" eaLnBrk="1" latinLnBrk="0" hangingPunct="1">
              <a:spcBef>
                <a:spcPct val="0"/>
              </a:spcBef>
              <a:spcAft>
                <a:spcPts val="0"/>
              </a:spcAft>
              <a:buClrTx/>
              <a:buSzTx/>
              <a:buFontTx/>
              <a:buNone/>
              <a:defRPr/>
            </a:pPr>
            <a:r>
              <a:rPr lang="en-US" altLang="zh-CN" sz="4400" b="1" dirty="0" smtClean="0">
                <a:solidFill>
                  <a:srgbClr val="FFFF00"/>
                </a:solidFill>
              </a:rPr>
              <a:t>2</a:t>
            </a:r>
            <a:r>
              <a:rPr lang="zh-CN" altLang="en-US" sz="4400" b="1" dirty="0" smtClean="0">
                <a:solidFill>
                  <a:srgbClr val="FFFF00"/>
                </a:solidFill>
              </a:rPr>
              <a:t>、图文</a:t>
            </a:r>
            <a:r>
              <a:rPr kumimoji="0" lang="zh-CN" altLang="en-US" sz="4400" b="1" i="0" u="none" strike="noStrike" kern="1200" cap="none" spc="0" normalizeH="0" baseline="0" noProof="0" dirty="0" smtClean="0">
                <a:ln>
                  <a:noFill/>
                </a:ln>
                <a:solidFill>
                  <a:srgbClr val="FFFF00"/>
                </a:solidFill>
                <a:effectLst/>
                <a:uLnTx/>
                <a:uFillTx/>
                <a:latin typeface="+mn-lt"/>
                <a:ea typeface="+mn-ea"/>
                <a:cs typeface="+mn-cs"/>
              </a:rPr>
              <a:t>分析</a:t>
            </a:r>
            <a:endParaRPr kumimoji="0" lang="zh-CN" altLang="en-US" sz="4400" b="0" i="0" u="none" strike="noStrike" kern="1200" cap="none" spc="0" normalizeH="0" baseline="0" noProof="0" dirty="0">
              <a:ln>
                <a:noFill/>
              </a:ln>
              <a:solidFill>
                <a:srgbClr val="FFFF00"/>
              </a:solidFill>
              <a:effectLst/>
              <a:uLnTx/>
              <a:uFillTx/>
              <a:latin typeface="+mn-lt"/>
              <a:ea typeface="+mn-ea"/>
              <a:cs typeface="+mn-cs"/>
            </a:endParaRPr>
          </a:p>
        </p:txBody>
      </p:sp>
      <p:sp>
        <p:nvSpPr>
          <p:cNvPr id="28" name="灯片编号占位符 27"/>
          <p:cNvSpPr>
            <a:spLocks noGrp="1"/>
          </p:cNvSpPr>
          <p:nvPr>
            <p:ph type="sldNum" sz="quarter" idx="12"/>
          </p:nvPr>
        </p:nvSpPr>
        <p:spPr/>
        <p:txBody>
          <a:bodyPr/>
          <a:lstStyle/>
          <a:p>
            <a:fld id="{E6BD4D8A-31EF-4AD6-81D8-CDF57A2EBC9F}" type="slidenum">
              <a:rPr lang="zh-CN" altLang="en-US" smtClean="0"/>
              <a:pPr/>
              <a:t>55</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wipe(up)">
                                      <p:cBhvr>
                                        <p:cTn id="7" dur="500"/>
                                        <p:tgtEl>
                                          <p:spTgt spid="27">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up)">
                                      <p:cBhvr>
                                        <p:cTn id="10" dur="5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7282"/>
                                        </p:tgtEl>
                                        <p:attrNameLst>
                                          <p:attrName>style.visibility</p:attrName>
                                        </p:attrNameLst>
                                      </p:cBhvr>
                                      <p:to>
                                        <p:strVal val="visible"/>
                                      </p:to>
                                    </p:set>
                                    <p:anim calcmode="lin" valueType="num">
                                      <p:cBhvr additive="base">
                                        <p:cTn id="15" dur="500" fill="hold"/>
                                        <p:tgtEl>
                                          <p:spTgt spid="97282"/>
                                        </p:tgtEl>
                                        <p:attrNameLst>
                                          <p:attrName>ppt_x</p:attrName>
                                        </p:attrNameLst>
                                      </p:cBhvr>
                                      <p:tavLst>
                                        <p:tav tm="0">
                                          <p:val>
                                            <p:strVal val="0-#ppt_w/2"/>
                                          </p:val>
                                        </p:tav>
                                        <p:tav tm="100000">
                                          <p:val>
                                            <p:strVal val="#ppt_x"/>
                                          </p:val>
                                        </p:tav>
                                      </p:tavLst>
                                    </p:anim>
                                    <p:anim calcmode="lin" valueType="num">
                                      <p:cBhvr additive="base">
                                        <p:cTn id="16" dur="500" fill="hold"/>
                                        <p:tgtEl>
                                          <p:spTgt spid="97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p:bldP spid="27" grpId="0" build="allAtOnce"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xfrm>
            <a:off x="571472" y="266352"/>
            <a:ext cx="8001056" cy="805198"/>
          </a:xfrm>
          <a:solidFill>
            <a:srgbClr val="FFFF00"/>
          </a:solidFill>
        </p:spPr>
        <p:txBody>
          <a:bodyPr/>
          <a:lstStyle/>
          <a:p>
            <a:pPr eaLnBrk="1" hangingPunct="1">
              <a:defRPr/>
            </a:pPr>
            <a:r>
              <a:rPr lang="zh-CN" altLang="en-US" b="1" dirty="0" smtClean="0"/>
              <a:t>警  告  标  志</a:t>
            </a:r>
          </a:p>
        </p:txBody>
      </p:sp>
      <p:grpSp>
        <p:nvGrpSpPr>
          <p:cNvPr id="18" name="组合 17"/>
          <p:cNvGrpSpPr/>
          <p:nvPr/>
        </p:nvGrpSpPr>
        <p:grpSpPr>
          <a:xfrm>
            <a:off x="571472" y="1285864"/>
            <a:ext cx="8001055" cy="4071966"/>
            <a:chOff x="838201" y="1524000"/>
            <a:chExt cx="7543799" cy="3111500"/>
          </a:xfrm>
        </p:grpSpPr>
        <p:pic>
          <p:nvPicPr>
            <p:cNvPr id="43011" name="Picture 5" descr="[点击62次]"/>
            <p:cNvPicPr>
              <a:picLocks noChangeAspect="1" noChangeArrowheads="1"/>
            </p:cNvPicPr>
            <p:nvPr/>
          </p:nvPicPr>
          <p:blipFill>
            <a:blip r:embed="rId2" cstate="print"/>
            <a:srcRect/>
            <a:stretch>
              <a:fillRect/>
            </a:stretch>
          </p:blipFill>
          <p:spPr bwMode="auto">
            <a:xfrm>
              <a:off x="847725" y="1538553"/>
              <a:ext cx="1074738" cy="952500"/>
            </a:xfrm>
            <a:prstGeom prst="rect">
              <a:avLst/>
            </a:prstGeom>
            <a:noFill/>
            <a:ln w="9525">
              <a:noFill/>
              <a:miter lim="800000"/>
              <a:headEnd/>
              <a:tailEnd/>
            </a:ln>
          </p:spPr>
        </p:pic>
        <p:pic>
          <p:nvPicPr>
            <p:cNvPr id="43012" name="Picture 6" descr="[点击42次]"/>
            <p:cNvPicPr>
              <a:picLocks noChangeAspect="1" noChangeArrowheads="1"/>
            </p:cNvPicPr>
            <p:nvPr/>
          </p:nvPicPr>
          <p:blipFill>
            <a:blip r:embed="rId3" cstate="print"/>
            <a:srcRect/>
            <a:stretch>
              <a:fillRect/>
            </a:stretch>
          </p:blipFill>
          <p:spPr bwMode="auto">
            <a:xfrm>
              <a:off x="2139951" y="1538553"/>
              <a:ext cx="1050925" cy="952500"/>
            </a:xfrm>
            <a:prstGeom prst="rect">
              <a:avLst/>
            </a:prstGeom>
            <a:noFill/>
            <a:ln w="9525">
              <a:noFill/>
              <a:miter lim="800000"/>
              <a:headEnd/>
              <a:tailEnd/>
            </a:ln>
          </p:spPr>
        </p:pic>
        <p:pic>
          <p:nvPicPr>
            <p:cNvPr id="43013" name="Picture 7" descr="[点击30次]"/>
            <p:cNvPicPr>
              <a:picLocks noChangeAspect="1" noChangeArrowheads="1"/>
            </p:cNvPicPr>
            <p:nvPr/>
          </p:nvPicPr>
          <p:blipFill>
            <a:blip r:embed="rId4" cstate="print"/>
            <a:srcRect/>
            <a:stretch>
              <a:fillRect/>
            </a:stretch>
          </p:blipFill>
          <p:spPr bwMode="auto">
            <a:xfrm>
              <a:off x="3436938" y="1538553"/>
              <a:ext cx="1085850" cy="952500"/>
            </a:xfrm>
            <a:prstGeom prst="rect">
              <a:avLst/>
            </a:prstGeom>
            <a:noFill/>
            <a:ln w="9525">
              <a:noFill/>
              <a:miter lim="800000"/>
              <a:headEnd/>
              <a:tailEnd/>
            </a:ln>
          </p:spPr>
        </p:pic>
        <p:pic>
          <p:nvPicPr>
            <p:cNvPr id="43014" name="Picture 8" descr="[点击29次]"/>
            <p:cNvPicPr>
              <a:picLocks noChangeAspect="1" noChangeArrowheads="1"/>
            </p:cNvPicPr>
            <p:nvPr/>
          </p:nvPicPr>
          <p:blipFill>
            <a:blip r:embed="rId5" cstate="print"/>
            <a:srcRect/>
            <a:stretch>
              <a:fillRect/>
            </a:stretch>
          </p:blipFill>
          <p:spPr bwMode="auto">
            <a:xfrm>
              <a:off x="4727576" y="1538553"/>
              <a:ext cx="1039813" cy="952500"/>
            </a:xfrm>
            <a:prstGeom prst="rect">
              <a:avLst/>
            </a:prstGeom>
            <a:noFill/>
            <a:ln w="9525">
              <a:noFill/>
              <a:miter lim="800000"/>
              <a:headEnd/>
              <a:tailEnd/>
            </a:ln>
          </p:spPr>
        </p:pic>
        <p:pic>
          <p:nvPicPr>
            <p:cNvPr id="43015" name="Picture 9" descr="[点击42次]"/>
            <p:cNvPicPr>
              <a:picLocks noChangeAspect="1" noChangeArrowheads="1"/>
            </p:cNvPicPr>
            <p:nvPr/>
          </p:nvPicPr>
          <p:blipFill>
            <a:blip r:embed="rId6" cstate="print"/>
            <a:srcRect/>
            <a:stretch>
              <a:fillRect/>
            </a:stretch>
          </p:blipFill>
          <p:spPr bwMode="auto">
            <a:xfrm>
              <a:off x="5962651" y="1524000"/>
              <a:ext cx="1050925" cy="952500"/>
            </a:xfrm>
            <a:prstGeom prst="rect">
              <a:avLst/>
            </a:prstGeom>
            <a:noFill/>
            <a:ln w="9525">
              <a:noFill/>
              <a:miter lim="800000"/>
              <a:headEnd/>
              <a:tailEnd/>
            </a:ln>
          </p:spPr>
        </p:pic>
        <p:pic>
          <p:nvPicPr>
            <p:cNvPr id="43016" name="Picture 10" descr="[点击33次]"/>
            <p:cNvPicPr>
              <a:picLocks noChangeAspect="1" noChangeArrowheads="1"/>
            </p:cNvPicPr>
            <p:nvPr/>
          </p:nvPicPr>
          <p:blipFill>
            <a:blip r:embed="rId7" cstate="print"/>
            <a:srcRect/>
            <a:stretch>
              <a:fillRect/>
            </a:stretch>
          </p:blipFill>
          <p:spPr bwMode="auto">
            <a:xfrm>
              <a:off x="7254876" y="1524000"/>
              <a:ext cx="1096963" cy="952500"/>
            </a:xfrm>
            <a:prstGeom prst="rect">
              <a:avLst/>
            </a:prstGeom>
            <a:noFill/>
            <a:ln w="9525">
              <a:noFill/>
              <a:miter lim="800000"/>
              <a:headEnd/>
              <a:tailEnd/>
            </a:ln>
          </p:spPr>
        </p:pic>
        <p:pic>
          <p:nvPicPr>
            <p:cNvPr id="43017" name="Picture 11" descr="[点击30次]"/>
            <p:cNvPicPr>
              <a:picLocks noChangeAspect="1" noChangeArrowheads="1"/>
            </p:cNvPicPr>
            <p:nvPr/>
          </p:nvPicPr>
          <p:blipFill>
            <a:blip r:embed="rId8" cstate="print"/>
            <a:srcRect/>
            <a:stretch>
              <a:fillRect/>
            </a:stretch>
          </p:blipFill>
          <p:spPr bwMode="auto">
            <a:xfrm>
              <a:off x="847725" y="2603500"/>
              <a:ext cx="1050925" cy="952500"/>
            </a:xfrm>
            <a:prstGeom prst="rect">
              <a:avLst/>
            </a:prstGeom>
            <a:noFill/>
            <a:ln w="9525">
              <a:noFill/>
              <a:miter lim="800000"/>
              <a:headEnd/>
              <a:tailEnd/>
            </a:ln>
          </p:spPr>
        </p:pic>
        <p:pic>
          <p:nvPicPr>
            <p:cNvPr id="43018" name="Picture 12" descr="[点击26次]"/>
            <p:cNvPicPr>
              <a:picLocks noChangeAspect="1" noChangeArrowheads="1"/>
            </p:cNvPicPr>
            <p:nvPr/>
          </p:nvPicPr>
          <p:blipFill>
            <a:blip r:embed="rId9" cstate="print"/>
            <a:srcRect/>
            <a:stretch>
              <a:fillRect/>
            </a:stretch>
          </p:blipFill>
          <p:spPr bwMode="auto">
            <a:xfrm>
              <a:off x="2138363" y="2603500"/>
              <a:ext cx="1085850" cy="952500"/>
            </a:xfrm>
            <a:prstGeom prst="rect">
              <a:avLst/>
            </a:prstGeom>
            <a:noFill/>
            <a:ln w="9525">
              <a:noFill/>
              <a:miter lim="800000"/>
              <a:headEnd/>
              <a:tailEnd/>
            </a:ln>
          </p:spPr>
        </p:pic>
        <p:pic>
          <p:nvPicPr>
            <p:cNvPr id="43019" name="Picture 13" descr="[点击27次]"/>
            <p:cNvPicPr>
              <a:picLocks noChangeAspect="1" noChangeArrowheads="1"/>
            </p:cNvPicPr>
            <p:nvPr/>
          </p:nvPicPr>
          <p:blipFill>
            <a:blip r:embed="rId10" cstate="print"/>
            <a:srcRect/>
            <a:stretch>
              <a:fillRect/>
            </a:stretch>
          </p:blipFill>
          <p:spPr bwMode="auto">
            <a:xfrm>
              <a:off x="3416301" y="2603500"/>
              <a:ext cx="1096963" cy="952500"/>
            </a:xfrm>
            <a:prstGeom prst="rect">
              <a:avLst/>
            </a:prstGeom>
            <a:noFill/>
            <a:ln w="9525">
              <a:noFill/>
              <a:miter lim="800000"/>
              <a:headEnd/>
              <a:tailEnd/>
            </a:ln>
          </p:spPr>
        </p:pic>
        <p:pic>
          <p:nvPicPr>
            <p:cNvPr id="43020" name="Picture 14" descr="[点击31次]"/>
            <p:cNvPicPr>
              <a:picLocks noChangeAspect="1" noChangeArrowheads="1"/>
            </p:cNvPicPr>
            <p:nvPr/>
          </p:nvPicPr>
          <p:blipFill>
            <a:blip r:embed="rId11" cstate="print"/>
            <a:srcRect/>
            <a:stretch>
              <a:fillRect/>
            </a:stretch>
          </p:blipFill>
          <p:spPr bwMode="auto">
            <a:xfrm>
              <a:off x="4708525" y="2603500"/>
              <a:ext cx="1085850" cy="952500"/>
            </a:xfrm>
            <a:prstGeom prst="rect">
              <a:avLst/>
            </a:prstGeom>
            <a:noFill/>
            <a:ln w="9525">
              <a:noFill/>
              <a:miter lim="800000"/>
              <a:headEnd/>
              <a:tailEnd/>
            </a:ln>
          </p:spPr>
        </p:pic>
        <p:pic>
          <p:nvPicPr>
            <p:cNvPr id="43021" name="Picture 15" descr="[点击28次]"/>
            <p:cNvPicPr>
              <a:picLocks noChangeAspect="1" noChangeArrowheads="1"/>
            </p:cNvPicPr>
            <p:nvPr/>
          </p:nvPicPr>
          <p:blipFill>
            <a:blip r:embed="rId12" cstate="print"/>
            <a:srcRect/>
            <a:stretch>
              <a:fillRect/>
            </a:stretch>
          </p:blipFill>
          <p:spPr bwMode="auto">
            <a:xfrm>
              <a:off x="6005513" y="2603500"/>
              <a:ext cx="1096962" cy="952500"/>
            </a:xfrm>
            <a:prstGeom prst="rect">
              <a:avLst/>
            </a:prstGeom>
            <a:noFill/>
            <a:ln w="9525">
              <a:noFill/>
              <a:miter lim="800000"/>
              <a:headEnd/>
              <a:tailEnd/>
            </a:ln>
          </p:spPr>
        </p:pic>
        <p:pic>
          <p:nvPicPr>
            <p:cNvPr id="43022" name="Picture 16" descr="[点击27次]"/>
            <p:cNvPicPr>
              <a:picLocks noChangeAspect="1" noChangeArrowheads="1"/>
            </p:cNvPicPr>
            <p:nvPr/>
          </p:nvPicPr>
          <p:blipFill>
            <a:blip r:embed="rId13" cstate="print"/>
            <a:srcRect/>
            <a:stretch>
              <a:fillRect/>
            </a:stretch>
          </p:blipFill>
          <p:spPr bwMode="auto">
            <a:xfrm>
              <a:off x="7296150" y="2603500"/>
              <a:ext cx="1085850" cy="952500"/>
            </a:xfrm>
            <a:prstGeom prst="rect">
              <a:avLst/>
            </a:prstGeom>
            <a:noFill/>
            <a:ln w="9525">
              <a:noFill/>
              <a:miter lim="800000"/>
              <a:headEnd/>
              <a:tailEnd/>
            </a:ln>
          </p:spPr>
        </p:pic>
        <p:pic>
          <p:nvPicPr>
            <p:cNvPr id="43023" name="Picture 17" descr="[点击28次]"/>
            <p:cNvPicPr>
              <a:picLocks noChangeAspect="1" noChangeArrowheads="1"/>
            </p:cNvPicPr>
            <p:nvPr/>
          </p:nvPicPr>
          <p:blipFill>
            <a:blip r:embed="rId14" cstate="print"/>
            <a:srcRect/>
            <a:stretch>
              <a:fillRect/>
            </a:stretch>
          </p:blipFill>
          <p:spPr bwMode="auto">
            <a:xfrm>
              <a:off x="838201" y="3683000"/>
              <a:ext cx="1096963" cy="952500"/>
            </a:xfrm>
            <a:prstGeom prst="rect">
              <a:avLst/>
            </a:prstGeom>
            <a:noFill/>
            <a:ln w="9525">
              <a:noFill/>
              <a:miter lim="800000"/>
              <a:headEnd/>
              <a:tailEnd/>
            </a:ln>
          </p:spPr>
        </p:pic>
        <p:pic>
          <p:nvPicPr>
            <p:cNvPr id="43024" name="Picture 18" descr="[点击26次]"/>
            <p:cNvPicPr>
              <a:picLocks noChangeAspect="1" noChangeArrowheads="1"/>
            </p:cNvPicPr>
            <p:nvPr/>
          </p:nvPicPr>
          <p:blipFill>
            <a:blip r:embed="rId15" cstate="print"/>
            <a:srcRect/>
            <a:stretch>
              <a:fillRect/>
            </a:stretch>
          </p:blipFill>
          <p:spPr bwMode="auto">
            <a:xfrm>
              <a:off x="2130426" y="3683000"/>
              <a:ext cx="1096963" cy="952500"/>
            </a:xfrm>
            <a:prstGeom prst="rect">
              <a:avLst/>
            </a:prstGeom>
            <a:noFill/>
            <a:ln w="9525">
              <a:noFill/>
              <a:miter lim="800000"/>
              <a:headEnd/>
              <a:tailEnd/>
            </a:ln>
          </p:spPr>
        </p:pic>
        <p:pic>
          <p:nvPicPr>
            <p:cNvPr id="43025" name="Picture 19" descr="[点击25次]"/>
            <p:cNvPicPr>
              <a:picLocks noChangeAspect="1" noChangeArrowheads="1"/>
            </p:cNvPicPr>
            <p:nvPr/>
          </p:nvPicPr>
          <p:blipFill>
            <a:blip r:embed="rId16" cstate="print"/>
            <a:srcRect/>
            <a:stretch>
              <a:fillRect/>
            </a:stretch>
          </p:blipFill>
          <p:spPr bwMode="auto">
            <a:xfrm>
              <a:off x="3427414" y="3683000"/>
              <a:ext cx="1108075" cy="952500"/>
            </a:xfrm>
            <a:prstGeom prst="rect">
              <a:avLst/>
            </a:prstGeom>
            <a:noFill/>
            <a:ln w="9525">
              <a:noFill/>
              <a:miter lim="800000"/>
              <a:headEnd/>
              <a:tailEnd/>
            </a:ln>
          </p:spPr>
        </p:pic>
      </p:grpSp>
      <p:sp>
        <p:nvSpPr>
          <p:cNvPr id="19" name="灯片编号占位符 18"/>
          <p:cNvSpPr>
            <a:spLocks noGrp="1"/>
          </p:cNvSpPr>
          <p:nvPr>
            <p:ph type="sldNum" sz="quarter" idx="12"/>
          </p:nvPr>
        </p:nvSpPr>
        <p:spPr/>
        <p:txBody>
          <a:bodyPr/>
          <a:lstStyle/>
          <a:p>
            <a:fld id="{E6BD4D8A-31EF-4AD6-81D8-CDF57A2EBC9F}" type="slidenum">
              <a:rPr lang="zh-CN" altLang="en-US" smtClean="0"/>
              <a:pPr/>
              <a:t>56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wipe(left)">
                                      <p:cBhvr>
                                        <p:cTn id="7"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a:xfrm>
            <a:off x="571472" y="142856"/>
            <a:ext cx="8001056" cy="1214446"/>
          </a:xfrm>
          <a:solidFill>
            <a:srgbClr val="0066FF"/>
          </a:solidFill>
        </p:spPr>
        <p:txBody>
          <a:bodyPr>
            <a:noAutofit/>
          </a:bodyPr>
          <a:lstStyle/>
          <a:p>
            <a:pPr eaLnBrk="1" hangingPunct="1">
              <a:defRPr/>
            </a:pPr>
            <a:r>
              <a:rPr lang="zh-CN" altLang="en-US" sz="4800" b="1" dirty="0" smtClean="0">
                <a:solidFill>
                  <a:schemeClr val="bg1"/>
                </a:solidFill>
              </a:rPr>
              <a:t>指 令 标 志</a:t>
            </a:r>
          </a:p>
        </p:txBody>
      </p:sp>
      <p:grpSp>
        <p:nvGrpSpPr>
          <p:cNvPr id="26" name="组合 25"/>
          <p:cNvGrpSpPr/>
          <p:nvPr/>
        </p:nvGrpSpPr>
        <p:grpSpPr>
          <a:xfrm>
            <a:off x="428596" y="2143120"/>
            <a:ext cx="8286808" cy="2928958"/>
            <a:chOff x="825874" y="1062430"/>
            <a:chExt cx="7330479" cy="2104628"/>
          </a:xfrm>
        </p:grpSpPr>
        <p:pic>
          <p:nvPicPr>
            <p:cNvPr id="44041" name="Picture 11" descr="[点击26次]"/>
            <p:cNvPicPr>
              <a:picLocks noChangeAspect="1" noChangeArrowheads="1"/>
            </p:cNvPicPr>
            <p:nvPr/>
          </p:nvPicPr>
          <p:blipFill>
            <a:blip r:embed="rId2" cstate="print"/>
            <a:srcRect/>
            <a:stretch>
              <a:fillRect/>
            </a:stretch>
          </p:blipFill>
          <p:spPr bwMode="auto">
            <a:xfrm>
              <a:off x="827584" y="2209428"/>
              <a:ext cx="1063625" cy="952500"/>
            </a:xfrm>
            <a:prstGeom prst="rect">
              <a:avLst/>
            </a:prstGeom>
            <a:noFill/>
            <a:ln w="9525">
              <a:noFill/>
              <a:miter lim="800000"/>
              <a:headEnd/>
              <a:tailEnd/>
            </a:ln>
          </p:spPr>
        </p:pic>
        <p:pic>
          <p:nvPicPr>
            <p:cNvPr id="44042" name="Picture 12" descr="[点击25次]"/>
            <p:cNvPicPr>
              <a:picLocks noChangeAspect="1" noChangeArrowheads="1"/>
            </p:cNvPicPr>
            <p:nvPr/>
          </p:nvPicPr>
          <p:blipFill>
            <a:blip r:embed="rId3" cstate="print"/>
            <a:srcRect/>
            <a:stretch>
              <a:fillRect/>
            </a:stretch>
          </p:blipFill>
          <p:spPr bwMode="auto">
            <a:xfrm>
              <a:off x="2195736" y="2209428"/>
              <a:ext cx="982662" cy="952500"/>
            </a:xfrm>
            <a:prstGeom prst="rect">
              <a:avLst/>
            </a:prstGeom>
            <a:noFill/>
            <a:ln w="9525">
              <a:noFill/>
              <a:miter lim="800000"/>
              <a:headEnd/>
              <a:tailEnd/>
            </a:ln>
          </p:spPr>
        </p:pic>
        <p:pic>
          <p:nvPicPr>
            <p:cNvPr id="44043" name="Picture 13" descr="[点击26次]"/>
            <p:cNvPicPr>
              <a:picLocks noChangeAspect="1" noChangeArrowheads="1"/>
            </p:cNvPicPr>
            <p:nvPr/>
          </p:nvPicPr>
          <p:blipFill>
            <a:blip r:embed="rId4" cstate="print"/>
            <a:srcRect/>
            <a:stretch>
              <a:fillRect/>
            </a:stretch>
          </p:blipFill>
          <p:spPr bwMode="auto">
            <a:xfrm>
              <a:off x="3491880" y="2209428"/>
              <a:ext cx="982663" cy="952500"/>
            </a:xfrm>
            <a:prstGeom prst="rect">
              <a:avLst/>
            </a:prstGeom>
            <a:noFill/>
            <a:ln w="9525">
              <a:noFill/>
              <a:miter lim="800000"/>
              <a:headEnd/>
              <a:tailEnd/>
            </a:ln>
          </p:spPr>
        </p:pic>
        <p:pic>
          <p:nvPicPr>
            <p:cNvPr id="18" name="Picture 5" descr="[点击30次]"/>
            <p:cNvPicPr>
              <a:picLocks noChangeAspect="1" noChangeArrowheads="1"/>
            </p:cNvPicPr>
            <p:nvPr/>
          </p:nvPicPr>
          <p:blipFill>
            <a:blip r:embed="rId5" cstate="print"/>
            <a:srcRect/>
            <a:stretch>
              <a:fillRect/>
            </a:stretch>
          </p:blipFill>
          <p:spPr bwMode="auto">
            <a:xfrm>
              <a:off x="825874" y="1062430"/>
              <a:ext cx="1050925" cy="952500"/>
            </a:xfrm>
            <a:prstGeom prst="rect">
              <a:avLst/>
            </a:prstGeom>
            <a:noFill/>
            <a:ln w="9525">
              <a:noFill/>
              <a:miter lim="800000"/>
              <a:headEnd/>
              <a:tailEnd/>
            </a:ln>
          </p:spPr>
        </p:pic>
        <p:pic>
          <p:nvPicPr>
            <p:cNvPr id="19" name="Picture 6" descr="[点击35次]"/>
            <p:cNvPicPr>
              <a:picLocks noChangeAspect="1" noChangeArrowheads="1"/>
            </p:cNvPicPr>
            <p:nvPr/>
          </p:nvPicPr>
          <p:blipFill>
            <a:blip r:embed="rId6" cstate="print"/>
            <a:srcRect/>
            <a:stretch>
              <a:fillRect/>
            </a:stretch>
          </p:blipFill>
          <p:spPr bwMode="auto">
            <a:xfrm>
              <a:off x="2122018" y="1062430"/>
              <a:ext cx="1050925" cy="952500"/>
            </a:xfrm>
            <a:prstGeom prst="rect">
              <a:avLst/>
            </a:prstGeom>
            <a:noFill/>
            <a:ln w="9525">
              <a:noFill/>
              <a:miter lim="800000"/>
              <a:headEnd/>
              <a:tailEnd/>
            </a:ln>
          </p:spPr>
        </p:pic>
        <p:pic>
          <p:nvPicPr>
            <p:cNvPr id="20" name="Picture 7" descr="[点击31次]"/>
            <p:cNvPicPr>
              <a:picLocks noChangeAspect="1" noChangeArrowheads="1"/>
            </p:cNvPicPr>
            <p:nvPr/>
          </p:nvPicPr>
          <p:blipFill>
            <a:blip r:embed="rId7" cstate="print"/>
            <a:srcRect/>
            <a:stretch>
              <a:fillRect/>
            </a:stretch>
          </p:blipFill>
          <p:spPr bwMode="auto">
            <a:xfrm>
              <a:off x="3490170" y="1062430"/>
              <a:ext cx="1039813" cy="952500"/>
            </a:xfrm>
            <a:prstGeom prst="rect">
              <a:avLst/>
            </a:prstGeom>
            <a:noFill/>
            <a:ln w="9525">
              <a:noFill/>
              <a:miter lim="800000"/>
              <a:headEnd/>
              <a:tailEnd/>
            </a:ln>
          </p:spPr>
        </p:pic>
        <p:pic>
          <p:nvPicPr>
            <p:cNvPr id="21" name="Picture 8" descr="[点击26次]"/>
            <p:cNvPicPr>
              <a:picLocks noChangeAspect="1" noChangeArrowheads="1"/>
            </p:cNvPicPr>
            <p:nvPr/>
          </p:nvPicPr>
          <p:blipFill>
            <a:blip r:embed="rId8" cstate="print"/>
            <a:srcRect/>
            <a:stretch>
              <a:fillRect/>
            </a:stretch>
          </p:blipFill>
          <p:spPr bwMode="auto">
            <a:xfrm>
              <a:off x="4786314" y="1062430"/>
              <a:ext cx="982662" cy="952500"/>
            </a:xfrm>
            <a:prstGeom prst="rect">
              <a:avLst/>
            </a:prstGeom>
            <a:noFill/>
            <a:ln w="9525">
              <a:noFill/>
              <a:miter lim="800000"/>
              <a:headEnd/>
              <a:tailEnd/>
            </a:ln>
          </p:spPr>
        </p:pic>
        <p:pic>
          <p:nvPicPr>
            <p:cNvPr id="22" name="Picture 9" descr="[点击27次]"/>
            <p:cNvPicPr>
              <a:picLocks noChangeAspect="1" noChangeArrowheads="1"/>
            </p:cNvPicPr>
            <p:nvPr/>
          </p:nvPicPr>
          <p:blipFill>
            <a:blip r:embed="rId9" cstate="print"/>
            <a:srcRect/>
            <a:stretch>
              <a:fillRect/>
            </a:stretch>
          </p:blipFill>
          <p:spPr bwMode="auto">
            <a:xfrm>
              <a:off x="6010450" y="1062430"/>
              <a:ext cx="971550" cy="952500"/>
            </a:xfrm>
            <a:prstGeom prst="rect">
              <a:avLst/>
            </a:prstGeom>
            <a:noFill/>
            <a:ln w="9525">
              <a:noFill/>
              <a:miter lim="800000"/>
              <a:headEnd/>
              <a:tailEnd/>
            </a:ln>
          </p:spPr>
        </p:pic>
        <p:pic>
          <p:nvPicPr>
            <p:cNvPr id="23" name="Picture 10" descr="[点击25次]"/>
            <p:cNvPicPr>
              <a:picLocks noChangeAspect="1" noChangeArrowheads="1"/>
            </p:cNvPicPr>
            <p:nvPr/>
          </p:nvPicPr>
          <p:blipFill>
            <a:blip r:embed="rId10" cstate="print"/>
            <a:srcRect/>
            <a:stretch>
              <a:fillRect/>
            </a:stretch>
          </p:blipFill>
          <p:spPr bwMode="auto">
            <a:xfrm>
              <a:off x="7162578" y="1062430"/>
              <a:ext cx="993775" cy="952500"/>
            </a:xfrm>
            <a:prstGeom prst="rect">
              <a:avLst/>
            </a:prstGeom>
            <a:noFill/>
            <a:ln w="9525">
              <a:noFill/>
              <a:miter lim="800000"/>
              <a:headEnd/>
              <a:tailEnd/>
            </a:ln>
          </p:spPr>
        </p:pic>
        <p:pic>
          <p:nvPicPr>
            <p:cNvPr id="24" name="Picture 14" descr="[点击27次]"/>
            <p:cNvPicPr>
              <a:picLocks noChangeAspect="1" noChangeArrowheads="1"/>
            </p:cNvPicPr>
            <p:nvPr/>
          </p:nvPicPr>
          <p:blipFill>
            <a:blip r:embed="rId11" cstate="print"/>
            <a:srcRect/>
            <a:stretch>
              <a:fillRect/>
            </a:stretch>
          </p:blipFill>
          <p:spPr bwMode="auto">
            <a:xfrm>
              <a:off x="4786314" y="2214558"/>
              <a:ext cx="971550" cy="952500"/>
            </a:xfrm>
            <a:prstGeom prst="rect">
              <a:avLst/>
            </a:prstGeom>
            <a:noFill/>
            <a:ln w="9525">
              <a:noFill/>
              <a:miter lim="800000"/>
              <a:headEnd/>
              <a:tailEnd/>
            </a:ln>
          </p:spPr>
        </p:pic>
        <p:pic>
          <p:nvPicPr>
            <p:cNvPr id="25" name="Picture 15" descr="[点击29次]"/>
            <p:cNvPicPr>
              <a:picLocks noChangeAspect="1" noChangeArrowheads="1"/>
            </p:cNvPicPr>
            <p:nvPr/>
          </p:nvPicPr>
          <p:blipFill>
            <a:blip r:embed="rId12" cstate="print"/>
            <a:srcRect/>
            <a:stretch>
              <a:fillRect/>
            </a:stretch>
          </p:blipFill>
          <p:spPr bwMode="auto">
            <a:xfrm>
              <a:off x="6010450" y="2214558"/>
              <a:ext cx="993775" cy="952500"/>
            </a:xfrm>
            <a:prstGeom prst="rect">
              <a:avLst/>
            </a:prstGeom>
            <a:noFill/>
            <a:ln w="9525">
              <a:noFill/>
              <a:miter lim="800000"/>
              <a:headEnd/>
              <a:tailEnd/>
            </a:ln>
          </p:spPr>
        </p:pic>
      </p:grpSp>
      <p:sp>
        <p:nvSpPr>
          <p:cNvPr id="15" name="灯片编号占位符 14"/>
          <p:cNvSpPr>
            <a:spLocks noGrp="1"/>
          </p:cNvSpPr>
          <p:nvPr>
            <p:ph type="sldNum" sz="quarter" idx="12"/>
          </p:nvPr>
        </p:nvSpPr>
        <p:spPr/>
        <p:txBody>
          <a:bodyPr/>
          <a:lstStyle/>
          <a:p>
            <a:fld id="{E6BD4D8A-31EF-4AD6-81D8-CDF57A2EBC9F}" type="slidenum">
              <a:rPr lang="zh-CN" altLang="en-US" smtClean="0"/>
              <a:pPr/>
              <a:t>57</a:t>
            </a:fld>
            <a:endParaRPr lang="zh-CN" altLang="en-US"/>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1472" y="214294"/>
            <a:ext cx="8001056" cy="830997"/>
          </a:xfrm>
          <a:prstGeom prst="rect">
            <a:avLst/>
          </a:prstGeom>
          <a:solidFill>
            <a:srgbClr val="92D050"/>
          </a:solidFill>
        </p:spPr>
        <p:txBody>
          <a:bodyPr wrap="square">
            <a:spAutoFit/>
          </a:bodyPr>
          <a:lstStyle/>
          <a:p>
            <a:pPr algn="ctr"/>
            <a:r>
              <a:rPr lang="zh-CN" altLang="en-US" sz="4800" b="1" dirty="0" smtClean="0">
                <a:solidFill>
                  <a:schemeClr val="bg1"/>
                </a:solidFill>
              </a:rPr>
              <a:t>提 示 标 志</a:t>
            </a:r>
            <a:endParaRPr lang="zh-CN" altLang="en-US" sz="4800" b="1" dirty="0">
              <a:solidFill>
                <a:schemeClr val="bg1"/>
              </a:solidFill>
            </a:endParaRPr>
          </a:p>
        </p:txBody>
      </p:sp>
      <p:grpSp>
        <p:nvGrpSpPr>
          <p:cNvPr id="4" name="组合 3"/>
          <p:cNvGrpSpPr/>
          <p:nvPr/>
        </p:nvGrpSpPr>
        <p:grpSpPr>
          <a:xfrm>
            <a:off x="571472" y="1928806"/>
            <a:ext cx="8001056" cy="2714644"/>
            <a:chOff x="1907704" y="4124344"/>
            <a:chExt cx="4426222" cy="1447800"/>
          </a:xfrm>
        </p:grpSpPr>
        <p:pic>
          <p:nvPicPr>
            <p:cNvPr id="5" name="Picture 5" descr="[点击62次]"/>
            <p:cNvPicPr>
              <a:picLocks noChangeAspect="1" noChangeArrowheads="1"/>
            </p:cNvPicPr>
            <p:nvPr/>
          </p:nvPicPr>
          <p:blipFill>
            <a:blip r:embed="rId2" cstate="print"/>
            <a:srcRect/>
            <a:stretch>
              <a:fillRect/>
            </a:stretch>
          </p:blipFill>
          <p:spPr bwMode="auto">
            <a:xfrm>
              <a:off x="1907704" y="4124344"/>
              <a:ext cx="1141413" cy="1447800"/>
            </a:xfrm>
            <a:prstGeom prst="rect">
              <a:avLst/>
            </a:prstGeom>
            <a:noFill/>
            <a:ln w="9525">
              <a:noFill/>
              <a:miter lim="800000"/>
              <a:headEnd/>
              <a:tailEnd/>
            </a:ln>
          </p:spPr>
        </p:pic>
        <p:pic>
          <p:nvPicPr>
            <p:cNvPr id="6" name="Picture 6" descr="[点击41次]"/>
            <p:cNvPicPr>
              <a:picLocks noChangeAspect="1" noChangeArrowheads="1"/>
            </p:cNvPicPr>
            <p:nvPr/>
          </p:nvPicPr>
          <p:blipFill>
            <a:blip r:embed="rId3" cstate="print"/>
            <a:srcRect/>
            <a:stretch>
              <a:fillRect/>
            </a:stretch>
          </p:blipFill>
          <p:spPr bwMode="auto">
            <a:xfrm>
              <a:off x="3491880" y="4124344"/>
              <a:ext cx="1200150" cy="1447800"/>
            </a:xfrm>
            <a:prstGeom prst="rect">
              <a:avLst/>
            </a:prstGeom>
            <a:noFill/>
            <a:ln w="9525">
              <a:noFill/>
              <a:miter lim="800000"/>
              <a:headEnd/>
              <a:tailEnd/>
            </a:ln>
          </p:spPr>
        </p:pic>
        <p:pic>
          <p:nvPicPr>
            <p:cNvPr id="7" name="Picture 7" descr="[点击45次]"/>
            <p:cNvPicPr>
              <a:picLocks noChangeAspect="1" noChangeArrowheads="1"/>
            </p:cNvPicPr>
            <p:nvPr/>
          </p:nvPicPr>
          <p:blipFill>
            <a:blip r:embed="rId4" cstate="print"/>
            <a:srcRect/>
            <a:stretch>
              <a:fillRect/>
            </a:stretch>
          </p:blipFill>
          <p:spPr bwMode="auto">
            <a:xfrm>
              <a:off x="5148064" y="4124344"/>
              <a:ext cx="1185862" cy="1447800"/>
            </a:xfrm>
            <a:prstGeom prst="rect">
              <a:avLst/>
            </a:prstGeom>
            <a:noFill/>
            <a:ln w="9525">
              <a:noFill/>
              <a:miter lim="800000"/>
              <a:headEnd/>
              <a:tailEnd/>
            </a:ln>
          </p:spPr>
        </p:pic>
      </p:grpSp>
      <p:sp>
        <p:nvSpPr>
          <p:cNvPr id="8" name="灯片编号占位符 7"/>
          <p:cNvSpPr>
            <a:spLocks noGrp="1"/>
          </p:cNvSpPr>
          <p:nvPr>
            <p:ph type="sldNum" sz="quarter" idx="12"/>
          </p:nvPr>
        </p:nvSpPr>
        <p:spPr/>
        <p:txBody>
          <a:bodyPr/>
          <a:lstStyle/>
          <a:p>
            <a:fld id="{E6BD4D8A-31EF-4AD6-81D8-CDF57A2EBC9F}" type="slidenum">
              <a:rPr lang="zh-CN" altLang="en-US" smtClean="0"/>
              <a:pPr/>
              <a:t>58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489348"/>
            <a:ext cx="8501122" cy="4032448"/>
          </a:xfrm>
          <a:prstGeom prst="roundRect">
            <a:avLst/>
          </a:prstGeom>
          <a:solidFill>
            <a:schemeClr val="bg1">
              <a:alpha val="69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b="1" dirty="0" smtClean="0">
              <a:solidFill>
                <a:schemeClr val="tx2">
                  <a:lumMod val="50000"/>
                </a:schemeClr>
              </a:solidFill>
            </a:endParaRPr>
          </a:p>
        </p:txBody>
      </p:sp>
      <p:sp>
        <p:nvSpPr>
          <p:cNvPr id="17410" name="内容占位符 2"/>
          <p:cNvSpPr>
            <a:spLocks noGrp="1"/>
          </p:cNvSpPr>
          <p:nvPr>
            <p:ph idx="1"/>
          </p:nvPr>
        </p:nvSpPr>
        <p:spPr>
          <a:xfrm>
            <a:off x="467544" y="1417340"/>
            <a:ext cx="8229600" cy="4450292"/>
          </a:xfrm>
        </p:spPr>
        <p:txBody>
          <a:bodyPr>
            <a:normAutofit/>
          </a:bodyPr>
          <a:lstStyle/>
          <a:p>
            <a:r>
              <a:rPr lang="zh-CN" altLang="en-US" b="1" dirty="0" smtClean="0"/>
              <a:t>     除了“六大伤害”之外，工地现场施工的危险因素还很多，如气体中毒、爆炸、起重伤害等等，其中任何一种事故的发生都足以致命，因此我们在日常的工作当中，安全防护措施必须到位，施工过程当中要求安全、稳妥而不要一味贪图省事、便捷；生命只有一次，</a:t>
            </a:r>
            <a:r>
              <a:rPr lang="zh-CN" altLang="en-US"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死亡</a:t>
            </a:r>
            <a:r>
              <a:rPr lang="zh-CN" altLang="en-US" b="1" dirty="0" smtClean="0"/>
              <a:t>只是一瞬间的事，但是亲人却要痛苦一辈子！！！</a:t>
            </a:r>
          </a:p>
        </p:txBody>
      </p:sp>
      <p:sp>
        <p:nvSpPr>
          <p:cNvPr id="4" name="矩形 3"/>
          <p:cNvSpPr/>
          <p:nvPr/>
        </p:nvSpPr>
        <p:spPr>
          <a:xfrm>
            <a:off x="571504" y="265213"/>
            <a:ext cx="8001024" cy="954107"/>
          </a:xfrm>
          <a:prstGeom prst="rect">
            <a:avLst/>
          </a:prstGeom>
          <a:solidFill>
            <a:schemeClr val="tx1">
              <a:lumMod val="95000"/>
              <a:lumOff val="5000"/>
              <a:alpha val="61000"/>
            </a:schemeClr>
          </a:solidFill>
        </p:spPr>
        <p:txBody>
          <a:bodyPr wrap="square">
            <a:spAutoFit/>
          </a:bodyPr>
          <a:lstStyle/>
          <a:p>
            <a:pPr algn="ctr"/>
            <a:r>
              <a:rPr lang="zh-CN" altLang="en-US" sz="5600" b="1" dirty="0" smtClean="0">
                <a:solidFill>
                  <a:schemeClr val="bg1"/>
                </a:solidFill>
                <a:latin typeface="黑体" panose="02010609060101010101" pitchFamily="49" charset="-122"/>
                <a:ea typeface="黑体" panose="02010609060101010101" pitchFamily="49" charset="-122"/>
              </a:rPr>
              <a:t>四、总  结</a:t>
            </a:r>
            <a:endParaRPr lang="zh-CN" altLang="en-US" sz="5600" b="1" dirty="0">
              <a:solidFill>
                <a:schemeClr val="bg1"/>
              </a:solidFill>
              <a:latin typeface="黑体" panose="02010609060101010101" pitchFamily="49" charset="-122"/>
              <a:ea typeface="黑体" panose="02010609060101010101" pitchFamily="49" charset="-122"/>
            </a:endParaRPr>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59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7410">
                                            <p:txEl>
                                              <p:pRg st="0" end="0"/>
                                            </p:txEl>
                                          </p:spTgt>
                                        </p:tgtEl>
                                        <p:attrNameLst>
                                          <p:attrName>style.visibility</p:attrName>
                                        </p:attrNameLst>
                                      </p:cBhvr>
                                      <p:to>
                                        <p:strVal val="visible"/>
                                      </p:to>
                                    </p:set>
                                    <p:animEffect transition="in" filter="diamond(in)">
                                      <p:cBhvr>
                                        <p:cTn id="23" dur="2000"/>
                                        <p:tgtEl>
                                          <p:spTgt spid="17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410" grpId="0" build="p"/>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571472" y="214294"/>
            <a:ext cx="8072494" cy="699809"/>
          </a:xfrm>
        </p:spPr>
        <p:style>
          <a:lnRef idx="1">
            <a:schemeClr val="dk1"/>
          </a:lnRef>
          <a:fillRef idx="3">
            <a:schemeClr val="dk1"/>
          </a:fillRef>
          <a:effectRef idx="2">
            <a:schemeClr val="dk1"/>
          </a:effectRef>
          <a:fontRef idx="minor">
            <a:schemeClr val="lt1"/>
          </a:fontRef>
        </p:style>
        <p:txBody>
          <a:bodyPr>
            <a:normAutofit fontScale="90000"/>
          </a:bodyPr>
          <a:lstStyle/>
          <a:p>
            <a:r>
              <a:rPr lang="en-US" altLang="zh-CN" dirty="0" smtClean="0"/>
              <a:t>4</a:t>
            </a:r>
            <a:r>
              <a:rPr lang="zh-CN" altLang="en-US" dirty="0" smtClean="0"/>
              <a:t>、使用其它防护用品</a:t>
            </a:r>
            <a:endParaRPr lang="zh-CN" altLang="en-US" dirty="0">
              <a:solidFill>
                <a:srgbClr val="FFFF00"/>
              </a:solidFill>
            </a:endParaRPr>
          </a:p>
        </p:txBody>
      </p:sp>
      <p:sp>
        <p:nvSpPr>
          <p:cNvPr id="5" name="圆角矩形 4"/>
          <p:cNvSpPr/>
          <p:nvPr/>
        </p:nvSpPr>
        <p:spPr>
          <a:xfrm>
            <a:off x="571472" y="1214426"/>
            <a:ext cx="8001056" cy="4143404"/>
          </a:xfrm>
          <a:prstGeom prst="roundRect">
            <a:avLst/>
          </a:prstGeom>
          <a:solidFill>
            <a:schemeClr val="bg1">
              <a:alpha val="84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ts val="1200"/>
              </a:spcBef>
              <a:spcAft>
                <a:spcPct val="0"/>
              </a:spcAft>
              <a:buClr>
                <a:srgbClr val="FFCC00"/>
              </a:buClr>
              <a:buSzPct val="120000"/>
              <a:buFontTx/>
              <a:buChar char="•"/>
              <a:defRPr/>
            </a:pPr>
            <a:r>
              <a:rPr lang="zh-CN" altLang="en-US" sz="3200" b="1" kern="0" dirty="0" smtClean="0">
                <a:solidFill>
                  <a:schemeClr val="tx1"/>
                </a:solidFill>
                <a:latin typeface="黑体" panose="02010609060101010101" pitchFamily="49" charset="-122"/>
                <a:ea typeface="黑体" panose="02010609060101010101" pitchFamily="49" charset="-122"/>
              </a:rPr>
              <a:t>   </a:t>
            </a:r>
            <a:r>
              <a:rPr lang="zh-CN" altLang="en-US" sz="3200" b="1" kern="0" spc="-200" dirty="0" smtClean="0">
                <a:solidFill>
                  <a:schemeClr val="tx1"/>
                </a:solidFill>
                <a:latin typeface="黑体" panose="02010609060101010101" pitchFamily="49" charset="-122"/>
                <a:ea typeface="黑体" panose="02010609060101010101" pitchFamily="49" charset="-122"/>
              </a:rPr>
              <a:t>混</a:t>
            </a:r>
            <a:r>
              <a:rPr lang="zh-CN" altLang="en-US" sz="3200" b="1" kern="0" spc="-200" dirty="0" smtClean="0">
                <a:solidFill>
                  <a:schemeClr val="tx1"/>
                </a:solidFill>
                <a:latin typeface="黑体" panose="02010609060101010101" pitchFamily="49" charset="-122"/>
                <a:ea typeface="黑体" panose="02010609060101010101" pitchFamily="49" charset="-122"/>
              </a:rPr>
              <a:t>泥土振捣器操作人员，作业中必须穿绝缘鞋，戴绝缘手套，防止发生触电事故</a:t>
            </a:r>
          </a:p>
          <a:p>
            <a:pPr lvl="0" algn="just" fontAlgn="base">
              <a:spcBef>
                <a:spcPts val="1200"/>
              </a:spcBef>
              <a:spcAft>
                <a:spcPct val="0"/>
              </a:spcAft>
              <a:buClr>
                <a:srgbClr val="FFCC00"/>
              </a:buClr>
              <a:buSzPct val="120000"/>
              <a:buFontTx/>
              <a:buChar char="•"/>
              <a:defRPr/>
            </a:pPr>
            <a:r>
              <a:rPr lang="zh-CN" altLang="en-US" sz="3200" b="1" kern="0" spc="-200" dirty="0" smtClean="0">
                <a:solidFill>
                  <a:schemeClr val="tx1"/>
                </a:solidFill>
                <a:latin typeface="黑体" panose="02010609060101010101" pitchFamily="49" charset="-122"/>
                <a:ea typeface="黑体" panose="02010609060101010101" pitchFamily="49" charset="-122"/>
              </a:rPr>
              <a:t>   电</a:t>
            </a:r>
            <a:r>
              <a:rPr lang="zh-CN" altLang="en-US" sz="3200" b="1" kern="0" spc="-200" dirty="0" smtClean="0">
                <a:solidFill>
                  <a:schemeClr val="tx1"/>
                </a:solidFill>
                <a:latin typeface="黑体" panose="02010609060101010101" pitchFamily="49" charset="-122"/>
                <a:ea typeface="黑体" panose="02010609060101010101" pitchFamily="49" charset="-122"/>
              </a:rPr>
              <a:t>、气焊作业工人，作业中要带电、气焊手套，穿绝缘鞋，使用护目镜及防护面罩</a:t>
            </a:r>
          </a:p>
          <a:p>
            <a:pPr lvl="0" algn="just" fontAlgn="base">
              <a:spcBef>
                <a:spcPts val="1200"/>
              </a:spcBef>
              <a:spcAft>
                <a:spcPct val="0"/>
              </a:spcAft>
              <a:buClr>
                <a:srgbClr val="FFCC00"/>
              </a:buClr>
              <a:buSzPct val="120000"/>
              <a:buFontTx/>
              <a:buChar char="•"/>
              <a:defRPr/>
            </a:pPr>
            <a:r>
              <a:rPr lang="zh-CN" altLang="en-US" sz="3200" b="1" kern="0" spc="-200" dirty="0" smtClean="0">
                <a:solidFill>
                  <a:schemeClr val="tx1"/>
                </a:solidFill>
                <a:latin typeface="黑体" panose="02010609060101010101" pitchFamily="49" charset="-122"/>
                <a:ea typeface="黑体" panose="02010609060101010101" pitchFamily="49" charset="-122"/>
              </a:rPr>
              <a:t>   有</a:t>
            </a:r>
            <a:r>
              <a:rPr lang="zh-CN" altLang="en-US" sz="3200" b="1" kern="0" spc="-200" dirty="0" smtClean="0">
                <a:solidFill>
                  <a:schemeClr val="tx1"/>
                </a:solidFill>
                <a:latin typeface="黑体" panose="02010609060101010101" pitchFamily="49" charset="-122"/>
                <a:ea typeface="黑体" panose="02010609060101010101" pitchFamily="49" charset="-122"/>
              </a:rPr>
              <a:t>尘、毒、噪声等环境作业的工人，要戴防尘、防毒口罩，使用防噪声耳塞</a:t>
            </a:r>
          </a:p>
          <a:p>
            <a:pPr>
              <a:buFont typeface="Arial" panose="020B0604020202020204" pitchFamily="34" charset="0"/>
              <a:buNone/>
              <a:defRPr/>
            </a:pPr>
            <a:endParaRPr lang="en-US" altLang="zh-CN" sz="2400" b="1" dirty="0" smtClean="0">
              <a:solidFill>
                <a:schemeClr val="tx2">
                  <a:lumMod val="50000"/>
                </a:schemeClr>
              </a:solidFill>
            </a:endParaRP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PE01832_">
            <a:hlinkClick r:id="rId2" action="ppaction://hlinkpres?slideindex=1&amp;slidetitle=" tooltip="法律基础与应用"/>
          </p:cNvPr>
          <p:cNvPicPr>
            <a:picLocks noChangeAspect="1" noChangeArrowheads="1"/>
          </p:cNvPicPr>
          <p:nvPr/>
        </p:nvPicPr>
        <p:blipFill>
          <a:blip r:embed="rId3" cstate="print"/>
          <a:srcRect/>
          <a:stretch>
            <a:fillRect/>
          </a:stretch>
        </p:blipFill>
        <p:spPr bwMode="auto">
          <a:xfrm>
            <a:off x="2590800" y="2571767"/>
            <a:ext cx="3657600" cy="2786063"/>
          </a:xfrm>
          <a:prstGeom prst="rect">
            <a:avLst/>
          </a:prstGeom>
          <a:noFill/>
          <a:ln w="9525">
            <a:noFill/>
            <a:miter lim="800000"/>
            <a:headEnd/>
            <a:tailEnd/>
          </a:ln>
        </p:spPr>
      </p:pic>
      <p:sp>
        <p:nvSpPr>
          <p:cNvPr id="4" name="矩形 3"/>
          <p:cNvSpPr/>
          <p:nvPr/>
        </p:nvSpPr>
        <p:spPr>
          <a:xfrm>
            <a:off x="142876" y="880840"/>
            <a:ext cx="8858280" cy="1190842"/>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prstTxWarp prst="textWave1">
              <a:avLst/>
            </a:prstTxWarp>
            <a:spAutoFit/>
            <a:scene3d>
              <a:camera prst="perspectiveBelow"/>
              <a:lightRig rig="threePt" dir="t"/>
            </a:scene3d>
          </a:bodyPr>
          <a:lstStyle/>
          <a:p>
            <a:pPr algn="ctr"/>
            <a:r>
              <a:rPr lang="zh-CN" altLang="en-US" sz="5400" dirty="0" smtClean="0">
                <a:ln w="18415" cmpd="sng">
                  <a:solidFill>
                    <a:schemeClr val="tx1"/>
                  </a:solidFill>
                  <a:prstDash val="solid"/>
                </a:ln>
                <a:solidFill>
                  <a:schemeClr val="tx2">
                    <a:lumMod val="50000"/>
                  </a:schemeClr>
                </a:solidFill>
                <a:effectLst>
                  <a:glow rad="228600">
                    <a:schemeClr val="accent1">
                      <a:satMod val="175000"/>
                      <a:alpha val="40000"/>
                    </a:schemeClr>
                  </a:glow>
                  <a:outerShdw blurRad="63500" dir="3600000" algn="tl" rotWithShape="0">
                    <a:srgbClr val="000000">
                      <a:alpha val="70000"/>
                    </a:srgbClr>
                  </a:outerShdw>
                </a:effectLst>
                <a:ea typeface="华文新魏" panose="02010800040101010101" pitchFamily="2" charset="-122"/>
              </a:rPr>
              <a:t>谢谢大家对我们工作的支持！</a:t>
            </a:r>
            <a:endParaRPr lang="zh-CN" altLang="en-US" sz="5400" dirty="0">
              <a:ln w="18415" cmpd="sng">
                <a:solidFill>
                  <a:schemeClr val="tx1"/>
                </a:solidFill>
                <a:prstDash val="solid"/>
              </a:ln>
              <a:solidFill>
                <a:schemeClr val="tx2">
                  <a:lumMod val="50000"/>
                </a:schemeClr>
              </a:solidFill>
              <a:effectLst>
                <a:glow rad="228600">
                  <a:schemeClr val="accent1">
                    <a:satMod val="175000"/>
                    <a:alpha val="40000"/>
                  </a:schemeClr>
                </a:glow>
                <a:outerShdw blurRad="63500" dir="3600000" algn="tl" rotWithShape="0">
                  <a:srgbClr val="000000">
                    <a:alpha val="70000"/>
                  </a:srgbClr>
                </a:outerShdw>
              </a:effectLst>
            </a:endParaRPr>
          </a:p>
        </p:txBody>
      </p:sp>
      <p:sp>
        <p:nvSpPr>
          <p:cNvPr id="5" name="灯片编号占位符 4"/>
          <p:cNvSpPr>
            <a:spLocks noGrp="1"/>
          </p:cNvSpPr>
          <p:nvPr>
            <p:ph type="sldNum" sz="quarter" idx="12"/>
          </p:nvPr>
        </p:nvSpPr>
        <p:spPr/>
        <p:txBody>
          <a:bodyPr/>
          <a:lstStyle/>
          <a:p>
            <a:fld id="{E6BD4D8A-31EF-4AD6-81D8-CDF57A2EBC9F}" type="slidenum">
              <a:rPr lang="zh-CN" altLang="en-US" smtClean="0"/>
              <a:pPr/>
              <a:t>60</a:t>
            </a:fld>
            <a:endParaRPr lang="zh-CN" alt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85732"/>
            <a:ext cx="8001056" cy="1071570"/>
          </a:xfrm>
          <a:solidFill>
            <a:schemeClr val="accent1">
              <a:alpha val="51000"/>
            </a:schemeClr>
          </a:solidFill>
        </p:spPr>
        <p:txBody>
          <a:bodyPr>
            <a:noAutofit/>
          </a:bodyPr>
          <a:lstStyle/>
          <a:p>
            <a:r>
              <a:rPr lang="zh-CN" altLang="en-US" sz="5400" b="1" dirty="0" smtClean="0">
                <a:solidFill>
                  <a:schemeClr val="bg1"/>
                </a:solidFill>
                <a:latin typeface="黑体" panose="02010609060101010101" pitchFamily="49" charset="-122"/>
                <a:ea typeface="黑体" panose="02010609060101010101" pitchFamily="49" charset="-122"/>
              </a:rPr>
              <a:t>二、安全防灾防损常识</a:t>
            </a:r>
            <a:endParaRPr lang="zh-CN" altLang="en-US" sz="5400" b="1" dirty="0">
              <a:solidFill>
                <a:schemeClr val="bg1"/>
              </a:solidFill>
              <a:latin typeface="黑体" panose="02010609060101010101" pitchFamily="49" charset="-122"/>
              <a:ea typeface="黑体" panose="02010609060101010101" pitchFamily="49" charset="-122"/>
            </a:endParaRPr>
          </a:p>
        </p:txBody>
      </p:sp>
      <p:sp>
        <p:nvSpPr>
          <p:cNvPr id="3" name="矩形 2"/>
          <p:cNvSpPr/>
          <p:nvPr/>
        </p:nvSpPr>
        <p:spPr>
          <a:xfrm>
            <a:off x="2143108" y="1777380"/>
            <a:ext cx="5328592" cy="707886"/>
          </a:xfrm>
          <a:prstGeom prst="rect">
            <a:avLst/>
          </a:prstGeom>
          <a:solidFill>
            <a:srgbClr val="FF0000">
              <a:alpha val="48000"/>
            </a:srgbClr>
          </a:solidFill>
        </p:spPr>
        <p:txBody>
          <a:bodyPr wrap="square">
            <a:spAutoFit/>
          </a:bodyPr>
          <a:lstStyle/>
          <a:p>
            <a:pPr algn="ctr"/>
            <a:r>
              <a:rPr lang="zh-CN" altLang="en-US" sz="4000" b="1" dirty="0" smtClean="0">
                <a:solidFill>
                  <a:srgbClr val="FFFF00"/>
                </a:solidFill>
                <a:latin typeface="微软雅黑" panose="020B0503020204020204" pitchFamily="34" charset="-122"/>
                <a:ea typeface="微软雅黑" panose="020B0503020204020204" pitchFamily="34" charset="-122"/>
              </a:rPr>
              <a:t>（一）高空坠落篇</a:t>
            </a:r>
          </a:p>
        </p:txBody>
      </p:sp>
      <p:sp>
        <p:nvSpPr>
          <p:cNvPr id="4" name="灯片编号占位符 3"/>
          <p:cNvSpPr>
            <a:spLocks noGrp="1"/>
          </p:cNvSpPr>
          <p:nvPr>
            <p:ph type="sldNum" sz="quarter" idx="12"/>
          </p:nvPr>
        </p:nvSpPr>
        <p:spPr/>
        <p:txBody>
          <a:bodyPr/>
          <a:lstStyle/>
          <a:p>
            <a:fld id="{E6BD4D8A-31EF-4AD6-81D8-CDF57A2EBC9F}" type="slidenum">
              <a:rPr lang="zh-CN" altLang="en-US" smtClean="0"/>
              <a:pPr/>
              <a:t>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2000"/>
                                        <p:tgtEl>
                                          <p:spTgt spid="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5" nodeType="clickEffect">
                                  <p:stCondLst>
                                    <p:cond delay="0"/>
                                  </p:stCondLst>
                                  <p:childTnLst>
                                    <p:animScale>
                                      <p:cBhvr>
                                        <p:cTn id="20" dur="2000" fill="hold"/>
                                        <p:tgtEl>
                                          <p:spTgt spid="3">
                                            <p:bg/>
                                          </p:spTgt>
                                        </p:tgtEl>
                                      </p:cBhvr>
                                      <p:by x="150000" y="150000"/>
                                    </p:animScale>
                                  </p:childTnLst>
                                </p:cTn>
                              </p:par>
                              <p:par>
                                <p:cTn id="21" presetID="6" presetClass="emph" presetSubtype="0" fill="hold" grpId="5" nodeType="withEffect">
                                  <p:stCondLst>
                                    <p:cond delay="0"/>
                                  </p:stCondLst>
                                  <p:childTnLst>
                                    <p:animScale>
                                      <p:cBhvr>
                                        <p:cTn id="22"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build="allAtOnce" animBg="1"/>
      <p:bldP spid="3" grpId="5"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929190" y="1142988"/>
            <a:ext cx="4035298" cy="4357718"/>
          </a:xfrm>
          <a:prstGeom prst="roundRect">
            <a:avLst/>
          </a:prstGeom>
          <a:solidFill>
            <a:schemeClr val="bg1">
              <a:alpha val="69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tx2">
                    <a:lumMod val="50000"/>
                  </a:schemeClr>
                </a:solidFill>
              </a:rPr>
              <a:t>    </a:t>
            </a:r>
            <a:r>
              <a:rPr lang="zh-CN" altLang="en-US" sz="3200" b="1" dirty="0" smtClean="0">
                <a:solidFill>
                  <a:schemeClr val="tx2">
                    <a:lumMod val="50000"/>
                  </a:schemeClr>
                </a:solidFill>
              </a:rPr>
              <a:t>近年来所发生在建筑业“六大伤害”</a:t>
            </a:r>
            <a:r>
              <a:rPr lang="en-US" altLang="zh-CN" sz="3200" b="1" dirty="0" smtClean="0">
                <a:solidFill>
                  <a:schemeClr val="tx2">
                    <a:lumMod val="50000"/>
                  </a:schemeClr>
                </a:solidFill>
              </a:rPr>
              <a:t>(</a:t>
            </a:r>
            <a:r>
              <a:rPr lang="zh-CN" altLang="en-US" sz="3200" b="1" dirty="0" smtClean="0">
                <a:solidFill>
                  <a:schemeClr val="tx2">
                    <a:lumMod val="50000"/>
                  </a:schemeClr>
                </a:solidFill>
              </a:rPr>
              <a:t>高处坠落、坍塌、物体打击、机械事故、临电伤害、火灾</a:t>
            </a:r>
            <a:r>
              <a:rPr lang="en-US" altLang="zh-CN" sz="3200" b="1" dirty="0" smtClean="0">
                <a:solidFill>
                  <a:schemeClr val="tx2">
                    <a:lumMod val="50000"/>
                  </a:schemeClr>
                </a:solidFill>
              </a:rPr>
              <a:t>)</a:t>
            </a:r>
            <a:r>
              <a:rPr lang="zh-CN" altLang="en-US" sz="3200" b="1" dirty="0" smtClean="0">
                <a:solidFill>
                  <a:schemeClr val="tx2">
                    <a:lumMod val="50000"/>
                  </a:schemeClr>
                </a:solidFill>
              </a:rPr>
              <a:t>事故中，高处坠落事故的发生率最高、危险性极大。</a:t>
            </a:r>
          </a:p>
        </p:txBody>
      </p:sp>
      <p:sp>
        <p:nvSpPr>
          <p:cNvPr id="2" name="TextBox 1"/>
          <p:cNvSpPr txBox="1"/>
          <p:nvPr/>
        </p:nvSpPr>
        <p:spPr>
          <a:xfrm>
            <a:off x="571472" y="210905"/>
            <a:ext cx="8072494" cy="646331"/>
          </a:xfrm>
          <a:prstGeom prst="rect">
            <a:avLst/>
          </a:prstGeom>
          <a:solidFill>
            <a:schemeClr val="tx1">
              <a:lumMod val="95000"/>
              <a:lumOff val="5000"/>
              <a:alpha val="68000"/>
            </a:schemeClr>
          </a:solidFill>
        </p:spPr>
        <p:txBody>
          <a:bodyPr wrap="square" rtlCol="0">
            <a:spAutoFit/>
          </a:bodyPr>
          <a:lstStyle/>
          <a:p>
            <a:pPr algn="ctr"/>
            <a:r>
              <a:rPr lang="zh-CN" altLang="en-US" sz="3600" b="1" dirty="0" smtClean="0">
                <a:solidFill>
                  <a:srgbClr val="FF0000"/>
                </a:solidFill>
              </a:rPr>
              <a:t>高处坠落的</a:t>
            </a:r>
            <a:r>
              <a:rPr lang="zh-CN" altLang="en-US" sz="3600" b="1" dirty="0" smtClean="0">
                <a:solidFill>
                  <a:srgbClr val="FF0000"/>
                </a:solidFill>
              </a:rPr>
              <a:t>危害</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594966" y="1643058"/>
            <a:ext cx="5763116" cy="507831"/>
          </a:xfrm>
          <a:prstGeom prst="rect">
            <a:avLst/>
          </a:prstGeom>
          <a:noFill/>
        </p:spPr>
        <p:txBody>
          <a:bodyPr wrap="square" rtlCol="0">
            <a:spAutoFit/>
          </a:bodyPr>
          <a:lstStyle/>
          <a:p>
            <a:pPr>
              <a:lnSpc>
                <a:spcPct val="150000"/>
              </a:lnSpc>
            </a:pPr>
            <a:endParaRPr lang="zh-CN" altLang="en-US" b="1" dirty="0">
              <a:solidFill>
                <a:schemeClr val="tx1">
                  <a:lumMod val="95000"/>
                  <a:lumOff val="5000"/>
                </a:schemeClr>
              </a:solidFill>
            </a:endParaRPr>
          </a:p>
        </p:txBody>
      </p:sp>
      <p:pic>
        <p:nvPicPr>
          <p:cNvPr id="7" name="图片 3" descr="高坠1.jpg"/>
          <p:cNvPicPr>
            <a:picLocks noChangeAspect="1"/>
          </p:cNvPicPr>
          <p:nvPr/>
        </p:nvPicPr>
        <p:blipFill>
          <a:blip r:embed="rId2" cstate="print"/>
          <a:srcRect/>
          <a:stretch>
            <a:fillRect/>
          </a:stretch>
        </p:blipFill>
        <p:spPr bwMode="auto">
          <a:xfrm>
            <a:off x="285720" y="1089378"/>
            <a:ext cx="4429156" cy="441132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fade">
                                      <p:cBhvr>
                                        <p:cTn id="13" dur="20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2302" y="214294"/>
            <a:ext cx="3561070" cy="646331"/>
          </a:xfrm>
          <a:prstGeom prst="rect">
            <a:avLst/>
          </a:prstGeom>
          <a:solidFill>
            <a:schemeClr val="tx1">
              <a:lumMod val="95000"/>
              <a:lumOff val="5000"/>
            </a:schemeClr>
          </a:solidFill>
        </p:spPr>
        <p:txBody>
          <a:bodyPr wrap="square" rtlCol="0">
            <a:spAutoFit/>
          </a:bodyPr>
          <a:lstStyle/>
          <a:p>
            <a:pPr algn="ctr"/>
            <a:r>
              <a:rPr lang="zh-CN" altLang="en-US" sz="3600" b="1" dirty="0" smtClean="0">
                <a:solidFill>
                  <a:srgbClr val="FFFF00"/>
                </a:solidFill>
              </a:rPr>
              <a:t>高危时间段</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357686" y="1071550"/>
            <a:ext cx="4500594" cy="4214842"/>
          </a:xfrm>
          <a:prstGeom prst="roundRect">
            <a:avLst/>
          </a:prstGeom>
          <a:solidFill>
            <a:schemeClr val="bg1">
              <a:alpha val="69000"/>
            </a:schemeClr>
          </a:solidFill>
          <a:ln w="63500">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b="1" dirty="0" smtClean="0">
              <a:solidFill>
                <a:schemeClr val="tx2">
                  <a:lumMod val="50000"/>
                </a:schemeClr>
              </a:solidFill>
            </a:endParaRPr>
          </a:p>
        </p:txBody>
      </p:sp>
      <p:sp>
        <p:nvSpPr>
          <p:cNvPr id="1030" name="Rectangle 6"/>
          <p:cNvSpPr>
            <a:spLocks noChangeArrowheads="1"/>
          </p:cNvSpPr>
          <p:nvPr/>
        </p:nvSpPr>
        <p:spPr bwMode="auto">
          <a:xfrm>
            <a:off x="4429124" y="1142988"/>
            <a:ext cx="4357718" cy="403187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just" defTabSz="914400" rtl="0" eaLnBrk="1" fontAlgn="base" latinLnBrk="0" hangingPunct="1">
              <a:spcBef>
                <a:spcPct val="0"/>
              </a:spcBef>
              <a:spcAft>
                <a:spcPct val="0"/>
              </a:spcAft>
              <a:buClrTx/>
              <a:buSzTx/>
              <a:buFontTx/>
              <a:buNone/>
            </a:pPr>
            <a:r>
              <a:rPr kumimoji="0" lang="en-US" alt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    </a:t>
            </a:r>
            <a:r>
              <a:rPr kumimoji="0" 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每年的</a:t>
            </a:r>
            <a:r>
              <a:rPr kumimoji="0" lang="en-US" alt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4</a:t>
            </a:r>
            <a:r>
              <a:rPr kumimoji="0" lang="zh-CN" altLang="en-US"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a:t>
            </a:r>
            <a:r>
              <a:rPr kumimoji="0" lang="en-US" alt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5</a:t>
            </a:r>
            <a:r>
              <a:rPr kumimoji="0" lang="zh-CN" altLang="en-US"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a:t>
            </a:r>
            <a:r>
              <a:rPr kumimoji="0" lang="en-US" alt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6</a:t>
            </a:r>
            <a:r>
              <a:rPr kumimoji="0" lang="zh-CN" altLang="en-US"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a:t>
            </a:r>
            <a:r>
              <a:rPr kumimoji="0" lang="en-US" alt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7</a:t>
            </a:r>
            <a:r>
              <a:rPr kumimoji="0" lang="zh-CN" altLang="en-US"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a:t>
            </a:r>
            <a:r>
              <a:rPr kumimoji="0" lang="en-US" alt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8</a:t>
            </a:r>
            <a:r>
              <a:rPr kumimoji="0" lang="zh-CN" altLang="en-US"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a:t>
            </a:r>
            <a:r>
              <a:rPr kumimoji="0" lang="en-US" alt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9</a:t>
            </a:r>
            <a:r>
              <a:rPr kumimoji="0" lang="zh-CN" altLang="en-US"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等</a:t>
            </a:r>
            <a:r>
              <a:rPr kumimoji="0" lang="en-US" alt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6</a:t>
            </a:r>
            <a:r>
              <a:rPr kumimoji="0" lang="zh-CN" altLang="en-US"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个月是高处坠落作业相对较多的月份，共占事故总数的</a:t>
            </a:r>
            <a:r>
              <a:rPr kumimoji="0" lang="en-US" altLang="zh-CN"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69.5%</a:t>
            </a:r>
            <a:r>
              <a:rPr kumimoji="0" lang="zh-CN" altLang="en-US" sz="3200" b="1" i="0" u="none" strike="noStrike" cap="none" normalizeH="0" baseline="0" dirty="0" smtClean="0">
                <a:ln>
                  <a:noFill/>
                </a:ln>
                <a:solidFill>
                  <a:schemeClr val="tx2">
                    <a:lumMod val="50000"/>
                  </a:schemeClr>
                </a:solidFill>
                <a:effectLst/>
                <a:latin typeface="Times New Roman" panose="02020603050405020304" pitchFamily="18" charset="0"/>
                <a:ea typeface="方正仿宋_GBK" charset="-122"/>
                <a:cs typeface="Times New Roman" panose="02020603050405020304" pitchFamily="18" charset="0"/>
              </a:rPr>
              <a:t>。每天上班后一个小时、下班前一个小时是事故多发时间，特别是下午上班后的一个小时。</a:t>
            </a:r>
            <a:endParaRPr kumimoji="0" lang="zh-CN" altLang="en-US" sz="3200" b="1" i="0" u="none" strike="noStrike" cap="none" normalizeH="0" baseline="0" dirty="0" smtClean="0">
              <a:ln>
                <a:noFill/>
              </a:ln>
              <a:solidFill>
                <a:schemeClr val="tx2">
                  <a:lumMod val="50000"/>
                </a:schemeClr>
              </a:solidFill>
              <a:effectLst/>
              <a:latin typeface="Arial" panose="020B0604020202020204" pitchFamily="34" charset="0"/>
              <a:ea typeface="宋体" panose="02010600030101010101" pitchFamily="2" charset="-122"/>
            </a:endParaRPr>
          </a:p>
        </p:txBody>
      </p:sp>
      <p:pic>
        <p:nvPicPr>
          <p:cNvPr id="19" name="Picture 2" descr="http://www.taopic.com/uploads/allimg/120717/201750-120GGH502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596" y="1428740"/>
            <a:ext cx="3996887" cy="3920946"/>
          </a:xfrm>
          <a:prstGeom prst="rect">
            <a:avLst/>
          </a:prstGeom>
          <a:noFill/>
        </p:spPr>
      </p:pic>
      <p:sp>
        <p:nvSpPr>
          <p:cNvPr id="6" name="灯片编号占位符 5"/>
          <p:cNvSpPr>
            <a:spLocks noGrp="1"/>
          </p:cNvSpPr>
          <p:nvPr>
            <p:ph type="sldNum" sz="quarter" idx="12"/>
          </p:nvPr>
        </p:nvSpPr>
        <p:spPr/>
        <p:txBody>
          <a:bodyPr/>
          <a:lstStyle/>
          <a:p>
            <a:fld id="{E6BD4D8A-31EF-4AD6-81D8-CDF57A2EBC9F}" type="slidenum">
              <a:rPr lang="zh-CN" altLang="en-US" smtClean="0"/>
              <a:pPr/>
              <a:t>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30">
                                            <p:txEl>
                                              <p:pRg st="0" end="0"/>
                                            </p:txEl>
                                          </p:spTgt>
                                        </p:tgtEl>
                                        <p:attrNameLst>
                                          <p:attrName>style.visibility</p:attrName>
                                        </p:attrNameLst>
                                      </p:cBhvr>
                                      <p:to>
                                        <p:strVal val="visible"/>
                                      </p:to>
                                    </p:set>
                                    <p:anim calcmode="lin" valueType="num">
                                      <p:cBhvr additive="base">
                                        <p:cTn id="18" dur="500" fill="hold"/>
                                        <p:tgtEl>
                                          <p:spTgt spid="103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30"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3261</Words>
  <Application>WPS 演示</Application>
  <PresentationFormat>全屏显示(16:10)</PresentationFormat>
  <Paragraphs>264</Paragraphs>
  <Slides>60</Slides>
  <Notes>0</Notes>
  <HiddenSlides>0</HiddenSlides>
  <MMClips>0</MMClips>
  <ScaleCrop>false</ScaleCrop>
  <HeadingPairs>
    <vt:vector size="6" baseType="variant">
      <vt:variant>
        <vt:lpstr>主题</vt:lpstr>
      </vt:variant>
      <vt:variant>
        <vt:i4>1</vt:i4>
      </vt:variant>
      <vt:variant>
        <vt:lpstr>幻灯片标题</vt:lpstr>
      </vt:variant>
      <vt:variant>
        <vt:i4>60</vt:i4>
      </vt:variant>
      <vt:variant>
        <vt:lpstr>自定义放映</vt:lpstr>
      </vt:variant>
      <vt:variant>
        <vt:i4>1</vt:i4>
      </vt:variant>
    </vt:vector>
  </HeadingPairs>
  <TitlesOfParts>
    <vt:vector size="62" baseType="lpstr">
      <vt:lpstr>Office 主题</vt:lpstr>
      <vt:lpstr>建筑施工安全常识      </vt:lpstr>
      <vt:lpstr>幻灯片 2</vt:lpstr>
      <vt:lpstr>幻灯片 3</vt:lpstr>
      <vt:lpstr>幻灯片 4</vt:lpstr>
      <vt:lpstr>3、穿好“三紧”工作服</vt:lpstr>
      <vt:lpstr>4、使用其它防护用品</vt:lpstr>
      <vt:lpstr>二、安全防灾防损常识</vt:lpstr>
      <vt:lpstr>幻灯片 8</vt:lpstr>
      <vt:lpstr>幻灯片 9</vt:lpstr>
      <vt:lpstr>高坠事故原因分析</vt:lpstr>
      <vt:lpstr>高处作业应注意事项</vt:lpstr>
      <vt:lpstr>幻灯片 12</vt:lpstr>
      <vt:lpstr>高处作业安全防护措施</vt:lpstr>
      <vt:lpstr>“四不”原则</vt:lpstr>
      <vt:lpstr>（二）坍塌篇</vt:lpstr>
      <vt:lpstr>幻灯片 16</vt:lpstr>
      <vt:lpstr>幻灯片 17</vt:lpstr>
      <vt:lpstr> 从案例中我们总结：       1.坑、沟、槽土方开挖，深度超过1.5 米以下的，必须按规定放坡或支护。 </vt:lpstr>
      <vt:lpstr>幻灯片 19</vt:lpstr>
      <vt:lpstr>幻灯片 20</vt:lpstr>
      <vt:lpstr>幻灯片 21</vt:lpstr>
      <vt:lpstr>幻灯片 22</vt:lpstr>
      <vt:lpstr>幻灯片 23</vt:lpstr>
      <vt:lpstr>幻灯片 24</vt:lpstr>
      <vt:lpstr>幻灯片 25</vt:lpstr>
      <vt:lpstr>幻灯片 26</vt:lpstr>
      <vt:lpstr>事 故 案 例</vt:lpstr>
      <vt:lpstr>事 故 分 析</vt:lpstr>
      <vt:lpstr>幻灯片 29</vt:lpstr>
      <vt:lpstr>幻灯片 30</vt:lpstr>
      <vt:lpstr>幻灯片 31</vt:lpstr>
      <vt:lpstr>幻灯片 32</vt:lpstr>
      <vt:lpstr>（四）器 械 伤 害 篇</vt:lpstr>
      <vt:lpstr>幻灯片 34</vt:lpstr>
      <vt:lpstr>幻灯片 35</vt:lpstr>
      <vt:lpstr>事 故 案 例</vt:lpstr>
      <vt:lpstr>幻灯片 37</vt:lpstr>
      <vt:lpstr>（五）触 电 伤 害 篇</vt:lpstr>
      <vt:lpstr>幻灯片 39</vt:lpstr>
      <vt:lpstr>幻灯片 40</vt:lpstr>
      <vt:lpstr>事故分析</vt:lpstr>
      <vt:lpstr>临电作业应注意事项</vt:lpstr>
      <vt:lpstr>幻灯片 43</vt:lpstr>
      <vt:lpstr>幻灯片 44</vt:lpstr>
      <vt:lpstr>（六）火 灾 伤 害 篇</vt:lpstr>
      <vt:lpstr>幻灯片 46</vt:lpstr>
      <vt:lpstr>幻灯片 47</vt:lpstr>
      <vt:lpstr>幻灯片 48</vt:lpstr>
      <vt:lpstr>事故分析</vt:lpstr>
      <vt:lpstr>幻灯片 50</vt:lpstr>
      <vt:lpstr>事故分析</vt:lpstr>
      <vt:lpstr>幻灯片 52</vt:lpstr>
      <vt:lpstr>幻灯片 53</vt:lpstr>
      <vt:lpstr>1、安全警示标志的含义</vt:lpstr>
      <vt:lpstr>禁  止  标  志</vt:lpstr>
      <vt:lpstr>警  告  标  志</vt:lpstr>
      <vt:lpstr>指 令 标 志</vt:lpstr>
      <vt:lpstr>幻灯片 58</vt:lpstr>
      <vt:lpstr>幻灯片 59</vt:lpstr>
      <vt:lpstr>幻灯片 60</vt:lpstr>
      <vt:lpstr>自定义放映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lidan</dc:creator>
  <cp:lastModifiedBy>微软用户</cp:lastModifiedBy>
  <cp:revision>237</cp:revision>
  <dcterms:created xsi:type="dcterms:W3CDTF">2013-11-05T01:27:00Z</dcterms:created>
  <dcterms:modified xsi:type="dcterms:W3CDTF">2019-04-06T04:23:29Z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